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7" r:id="rId4"/>
    <p:sldId id="260" r:id="rId5"/>
    <p:sldId id="268" r:id="rId6"/>
    <p:sldId id="259" r:id="rId7"/>
    <p:sldId id="261" r:id="rId8"/>
    <p:sldId id="269" r:id="rId9"/>
    <p:sldId id="270" r:id="rId10"/>
    <p:sldId id="271" r:id="rId11"/>
    <p:sldId id="274" r:id="rId12"/>
    <p:sldId id="279" r:id="rId13"/>
    <p:sldId id="275" r:id="rId14"/>
    <p:sldId id="277" r:id="rId15"/>
    <p:sldId id="276" r:id="rId16"/>
    <p:sldId id="278" r:id="rId17"/>
    <p:sldId id="262" r:id="rId18"/>
  </p:sldIdLst>
  <p:sldSz cx="12192000" cy="6858000"/>
  <p:notesSz cx="6858000" cy="9144000"/>
  <p:embeddedFontLst>
    <p:embeddedFont>
      <p:font typeface="나눔스퀘어" panose="020B0600000101010101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상상토끼 꽃길" panose="0202060302010102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ephant890@naver.com" initials="e" lastIdx="1" clrIdx="0">
    <p:extLst>
      <p:ext uri="{19B8F6BF-5375-455C-9EA6-DF929625EA0E}">
        <p15:presenceInfo xmlns:p15="http://schemas.microsoft.com/office/powerpoint/2012/main" userId="5f0a6bf5b689d4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CE"/>
    <a:srgbClr val="FFFEEF"/>
    <a:srgbClr val="AC7649"/>
    <a:srgbClr val="FFD966"/>
    <a:srgbClr val="E2D1A2"/>
    <a:srgbClr val="E6E6E6"/>
    <a:srgbClr val="B38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CAFB9-D29F-40BA-971D-70E6B31B1CFF}" v="4" dt="2020-10-16T12:45:29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77F39-BF69-4D7B-9036-F73CFDB39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3B7179-980A-4D6B-91AD-A9DB6D948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783F32-A69E-4B56-A4DA-6274C301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635FE-7661-4C89-9630-A3051BB4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ED8AC-3BA7-460A-BE17-79D4B733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38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284B5-C0DF-4CA1-AF85-C6151D62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FB8DE-1B91-4D22-9869-EC019E045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9A79CD-0683-4FB8-8EE0-CEBA06FD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94B7C-1BFD-4270-A0E0-6409AEFE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CB28B-53A0-46EF-9548-B66C0290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55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6675C1-B202-4573-8E1D-9DB5A9C55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5F4414-FB2A-43B6-86C8-A509894DF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9D29F-973D-4456-8B5D-A2B4C7AC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447AC-AF40-4452-A9D1-77B13B81D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B77FB-221E-41DB-8634-887C3E3BB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8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FB821-4DFA-4368-A621-6B27C9C8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0A316-1EAA-4FDD-A3A2-813D7D169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A41C67-84B8-40D9-9AB8-74F701C9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2CF95-2F12-48C1-BD30-5EB33668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77989-BF04-442B-A437-AE6899F0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28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A1250-A404-4E01-AB88-610AF72F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074304-FAB6-45AA-A33C-25C0A46B6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B3A15B-907B-4335-B127-8E92EF996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3F51C-DF73-4A46-9442-A74279C8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950A38-4E1F-4748-B722-E7261CF2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4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A26C8-679D-4AE3-AD6B-B095F4B7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8DDE0-641E-45B9-8E70-FE129CAFC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0FAED4-DD97-426E-8BB1-470C519D2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B98EB-2985-469F-983E-3F0C2F57F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C998C1-74B9-460A-81F2-A1A2ECE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7234E-CCFE-44BF-8E61-349410DF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36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CC72-C103-452C-9ACD-38246BA6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5DDD7B-84AA-42FE-A67F-9A8429E74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5C766-5D99-4EE0-83DD-25AFB230F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2C41FD-E41A-4664-9B18-C87AE9A28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A35B40-8C43-4F1C-B17C-68E742178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E33C66-D5E7-4454-9F03-0C987A03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815D27-BF8D-4BA4-93D0-53C11F45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C5D580-F579-4450-91D3-126B4166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0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923B9-B478-4D80-AF04-DFD2CAED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5F3AA2-76A6-47E7-8478-CC233BF5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4B4A4C-0663-4D99-88EF-4ABEB4076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71CC7F-1F76-4720-BD48-082EA4AA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0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FA2A13-33ED-4FD2-A404-21AE8F1DE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4D6F81-DE09-42AA-A3ED-76F2DAD7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6DC477-8782-4554-9C6E-524970D2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06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D34DE-E939-484C-A2C9-BBAE0F5C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D36033-0B68-469D-86C9-02F81FDD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59DCE3-64F9-4263-B0A9-87C943590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09A231-1036-474C-822F-E87D30B4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D931A-BAD7-4249-A8C1-3DA0F605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E7B4F2-60C1-4778-865E-D08C38A3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479FC-6AA3-4C50-8ACD-BE704D66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53B50F-3A58-4B3E-9F00-A56FCF0642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30C2E6-74F3-41FF-BB06-D9D6CBB2B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1D526-BF4C-48DA-A5F0-AB46D5F5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69F900-7BA4-4FB8-8BBA-52DA1F5D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19BAD9-166D-42EC-8CCD-142F5041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4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751571-BBD8-47C8-9C98-4B06AA40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8C467-DF58-4591-B215-7BCEDA93E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BB5F6-28FF-456D-AC7D-4D199EEF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4D12D-77FB-4CA0-A777-329966D1B539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3540C5-B38B-4386-B90B-872D5F122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FF209-E1C0-4C93-B357-C76B299E8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0C6B4-1784-4200-BC32-DC62664C9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32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KWWrCRDxS7w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ustafaynk/todolist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12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kmshack.github.io/AndroidUICollection/" TargetMode="External"/><Relationship Id="rId5" Type="http://schemas.openxmlformats.org/officeDocument/2006/relationships/hyperlink" Target="https://github.com/ivan-magda/Habito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s://github.com/mohamedebrahim96/ToDoListZIRO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microsoft.com/office/2007/relationships/hdphoto" Target="../media/hdphoto7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꽃, 시계이(가) 표시된 사진&#10;&#10;자동 생성된 설명">
            <a:extLst>
              <a:ext uri="{FF2B5EF4-FFF2-40B4-BE49-F238E27FC236}">
                <a16:creationId xmlns:a16="http://schemas.microsoft.com/office/drawing/2014/main" id="{337B85F6-3E1A-437F-92D7-A7AA4A03D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6171" r="42303" b="46278"/>
          <a:stretch/>
        </p:blipFill>
        <p:spPr>
          <a:xfrm>
            <a:off x="4821668" y="2275996"/>
            <a:ext cx="2692853" cy="230600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F535C8D-4035-4429-986B-84464E2074F9}"/>
              </a:ext>
            </a:extLst>
          </p:cNvPr>
          <p:cNvGrpSpPr/>
          <p:nvPr/>
        </p:nvGrpSpPr>
        <p:grpSpPr>
          <a:xfrm>
            <a:off x="2581135" y="2581857"/>
            <a:ext cx="7173919" cy="1694285"/>
            <a:chOff x="2581135" y="2581857"/>
            <a:chExt cx="7173919" cy="1694285"/>
          </a:xfrm>
        </p:grpSpPr>
        <p:pic>
          <p:nvPicPr>
            <p:cNvPr id="6" name="그림 5" descr="꽃이(가) 표시된 사진&#10;&#10;자동 생성된 설명">
              <a:extLst>
                <a:ext uri="{FF2B5EF4-FFF2-40B4-BE49-F238E27FC236}">
                  <a16:creationId xmlns:a16="http://schemas.microsoft.com/office/drawing/2014/main" id="{EF76E344-8119-47FF-9AC4-E228F003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60" t="33456" r="50531" b="27030"/>
            <a:stretch/>
          </p:blipFill>
          <p:spPr>
            <a:xfrm>
              <a:off x="2581135" y="2581857"/>
              <a:ext cx="1309692" cy="1694285"/>
            </a:xfrm>
            <a:prstGeom prst="rect">
              <a:avLst/>
            </a:prstGeom>
          </p:spPr>
        </p:pic>
        <p:pic>
          <p:nvPicPr>
            <p:cNvPr id="7" name="그림 6" descr="꽃이(가) 표시된 사진&#10;&#10;자동 생성된 설명">
              <a:extLst>
                <a:ext uri="{FF2B5EF4-FFF2-40B4-BE49-F238E27FC236}">
                  <a16:creationId xmlns:a16="http://schemas.microsoft.com/office/drawing/2014/main" id="{33B9FEC9-AFD1-4509-BBC2-5430FAAFE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60" t="33456" r="50531" b="27030"/>
            <a:stretch/>
          </p:blipFill>
          <p:spPr>
            <a:xfrm>
              <a:off x="8445362" y="2581857"/>
              <a:ext cx="1309692" cy="16942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0CCA5A-0ADF-4CCA-B871-626EC4ABBA8D}"/>
              </a:ext>
            </a:extLst>
          </p:cNvPr>
          <p:cNvSpPr txBox="1"/>
          <p:nvPr/>
        </p:nvSpPr>
        <p:spPr>
          <a:xfrm>
            <a:off x="2879271" y="1029622"/>
            <a:ext cx="6433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산학 프로젝트 </a:t>
            </a:r>
            <a:r>
              <a:rPr lang="en-US" altLang="ko-KR" sz="6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1-02</a:t>
            </a:r>
          </a:p>
          <a:p>
            <a:pPr algn="ctr"/>
            <a:r>
              <a:rPr lang="ko-KR" altLang="en-US" sz="28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이상호 교수님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C95C3-F6E5-4202-A1B0-4E50AB848259}"/>
              </a:ext>
            </a:extLst>
          </p:cNvPr>
          <p:cNvSpPr txBox="1"/>
          <p:nvPr/>
        </p:nvSpPr>
        <p:spPr>
          <a:xfrm>
            <a:off x="8445362" y="4980073"/>
            <a:ext cx="2792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2018038017 </a:t>
            </a:r>
            <a:r>
              <a:rPr lang="ko-KR" altLang="en-US" sz="32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이송이</a:t>
            </a:r>
            <a:endParaRPr lang="en-US" altLang="ko-KR" sz="3200" dirty="0">
              <a:solidFill>
                <a:srgbClr val="AC7649"/>
              </a:solidFill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  <a:p>
            <a:pPr algn="r"/>
            <a:r>
              <a:rPr lang="en-US" altLang="ko-KR" sz="32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2018038019 </a:t>
            </a:r>
            <a:r>
              <a:rPr lang="ko-KR" altLang="en-US" sz="3200" dirty="0" err="1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최승혜</a:t>
            </a:r>
            <a:endParaRPr lang="en-US" altLang="ko-KR" sz="3200" dirty="0">
              <a:solidFill>
                <a:srgbClr val="AC7649"/>
              </a:solidFill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  <a:p>
            <a:pPr algn="r"/>
            <a:r>
              <a:rPr lang="en-US" altLang="ko-KR" sz="32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2018038042 </a:t>
            </a:r>
            <a:r>
              <a:rPr lang="ko-KR" altLang="en-US" sz="32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이주영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A7945-5BAC-443B-AFD6-90C780B215B9}"/>
              </a:ext>
            </a:extLst>
          </p:cNvPr>
          <p:cNvSpPr txBox="1"/>
          <p:nvPr/>
        </p:nvSpPr>
        <p:spPr>
          <a:xfrm>
            <a:off x="8445362" y="353414"/>
            <a:ext cx="279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발표일자  </a:t>
            </a:r>
            <a:r>
              <a:rPr lang="en-US" altLang="ko-KR" sz="24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:  2020. 10. 23</a:t>
            </a:r>
            <a:endParaRPr lang="ko-KR" altLang="en-US" sz="2400" dirty="0">
              <a:solidFill>
                <a:srgbClr val="AC7649"/>
              </a:solidFill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95550-F379-41AD-BFAC-C37BBD70AB44}"/>
              </a:ext>
            </a:extLst>
          </p:cNvPr>
          <p:cNvSpPr txBox="1"/>
          <p:nvPr/>
        </p:nvSpPr>
        <p:spPr>
          <a:xfrm>
            <a:off x="3451439" y="4395298"/>
            <a:ext cx="52891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대학생 목표 관리를 위한 </a:t>
            </a:r>
            <a:r>
              <a:rPr lang="en-US" altLang="ko-KR" sz="32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‘Have it’ </a:t>
            </a:r>
            <a:r>
              <a:rPr lang="ko-KR" altLang="en-US" sz="32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어플리케이션</a:t>
            </a:r>
            <a:endParaRPr lang="en-US" altLang="ko-KR" sz="3200" dirty="0">
              <a:solidFill>
                <a:srgbClr val="AC7649"/>
              </a:solidFill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발표영상 </a:t>
            </a:r>
            <a:r>
              <a:rPr lang="en-US" altLang="ko-KR" sz="2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: </a:t>
            </a:r>
            <a:r>
              <a:rPr lang="en-US" altLang="ko-KR" sz="2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  <a:hlinkClick r:id="rId4"/>
              </a:rPr>
              <a:t>https://www.youtube.com/watch?v=KWWrCRDxS7w</a:t>
            </a:r>
            <a:r>
              <a:rPr lang="en-US" altLang="ko-KR" sz="2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 </a:t>
            </a:r>
            <a:endParaRPr lang="ko-KR" altLang="en-US" sz="3200" dirty="0">
              <a:solidFill>
                <a:srgbClr val="AC7649"/>
              </a:solidFill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454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A41D1FDE-E4C8-42A3-9FB0-72E237E70E81}"/>
              </a:ext>
            </a:extLst>
          </p:cNvPr>
          <p:cNvGrpSpPr/>
          <p:nvPr/>
        </p:nvGrpSpPr>
        <p:grpSpPr>
          <a:xfrm>
            <a:off x="189863" y="-9628"/>
            <a:ext cx="5357497" cy="1236401"/>
            <a:chOff x="189863" y="-9628"/>
            <a:chExt cx="5357497" cy="1236401"/>
          </a:xfrm>
        </p:grpSpPr>
        <p:pic>
          <p:nvPicPr>
            <p:cNvPr id="51" name="그림 50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6D734CC9-9D2B-4EA3-8FD3-DB098823D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1518629">
              <a:off x="223727" y="412130"/>
              <a:ext cx="934025" cy="8146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EF0A464-49ED-444E-ADAA-8790F1FD8BB6}"/>
                </a:ext>
              </a:extLst>
            </p:cNvPr>
            <p:cNvSpPr txBox="1"/>
            <p:nvPr/>
          </p:nvSpPr>
          <p:spPr>
            <a:xfrm>
              <a:off x="189863" y="274394"/>
              <a:ext cx="5357497" cy="7755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5400" dirty="0">
                  <a:solidFill>
                    <a:srgbClr val="AC7649"/>
                  </a:solidFill>
                </a:rPr>
                <a:t>02. </a:t>
              </a:r>
              <a:r>
                <a:rPr lang="ko-KR" altLang="en-US" sz="5400" dirty="0">
                  <a:solidFill>
                    <a:srgbClr val="AC7649"/>
                  </a:solidFill>
                </a:rPr>
                <a:t>프로젝트 소개 </a:t>
              </a:r>
              <a:r>
                <a:rPr lang="en-US" altLang="ko-KR" sz="2400" dirty="0">
                  <a:solidFill>
                    <a:srgbClr val="AC7649"/>
                  </a:solidFill>
                </a:rPr>
                <a:t>– </a:t>
              </a:r>
              <a:r>
                <a:rPr lang="ko-KR" altLang="en-US" sz="2400" dirty="0">
                  <a:solidFill>
                    <a:srgbClr val="AC7649"/>
                  </a:solidFill>
                </a:rPr>
                <a:t>주요 기능 도출</a:t>
              </a:r>
              <a:r>
                <a:rPr lang="en-US" altLang="ko-KR" sz="2400" dirty="0">
                  <a:solidFill>
                    <a:srgbClr val="AC7649"/>
                  </a:solidFill>
                </a:rPr>
                <a:t> </a:t>
              </a:r>
              <a:endParaRPr lang="ko-KR" altLang="en-US" sz="2400" dirty="0">
                <a:solidFill>
                  <a:srgbClr val="AC7649"/>
                </a:solidFill>
              </a:endParaRPr>
            </a:p>
          </p:txBody>
        </p:sp>
        <p:pic>
          <p:nvPicPr>
            <p:cNvPr id="53" name="그림 52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CA055275-AFBB-445C-B1A1-1E82F8E0C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4564297" y="46724"/>
              <a:ext cx="829105" cy="716401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F74D93C-3DDB-4925-9BE1-539F687F2361}"/>
              </a:ext>
            </a:extLst>
          </p:cNvPr>
          <p:cNvGrpSpPr/>
          <p:nvPr/>
        </p:nvGrpSpPr>
        <p:grpSpPr>
          <a:xfrm>
            <a:off x="1287061" y="1645722"/>
            <a:ext cx="9960194" cy="4155464"/>
            <a:chOff x="1287061" y="1645722"/>
            <a:chExt cx="9960194" cy="415546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A332CE0-3777-43E5-88EA-4F7DEC935C9B}"/>
                </a:ext>
              </a:extLst>
            </p:cNvPr>
            <p:cNvSpPr txBox="1"/>
            <p:nvPr/>
          </p:nvSpPr>
          <p:spPr>
            <a:xfrm>
              <a:off x="8739838" y="1861725"/>
              <a:ext cx="219002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목표 공유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사용자의 목표를 공개할 수 있다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srgbClr val="E7E6E6">
                      <a:lumMod val="50000"/>
                    </a:srgbClr>
                  </a:solidFill>
                  <a:latin typeface="나눔스퀘어"/>
                  <a:ea typeface="나눔스퀘어"/>
                </a:rPr>
                <a:t>공개된 목표를 카피할 수 있다</a:t>
              </a:r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"/>
                  <a:ea typeface="나눔스퀘어"/>
                </a:rPr>
                <a:t>.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645D9B-D6AC-4712-9320-D269CC38FD07}"/>
                </a:ext>
              </a:extLst>
            </p:cNvPr>
            <p:cNvSpPr txBox="1"/>
            <p:nvPr/>
          </p:nvSpPr>
          <p:spPr>
            <a:xfrm>
              <a:off x="1813648" y="4871991"/>
              <a:ext cx="167065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알람 설정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srgbClr val="E7E6E6">
                      <a:lumMod val="50000"/>
                    </a:srgbClr>
                  </a:solidFill>
                  <a:latin typeface="나눔스퀘어"/>
                  <a:ea typeface="나눔스퀘어"/>
                </a:rPr>
                <a:t>반복적인 루틴에 대해</a:t>
              </a:r>
              <a:endParaRPr lang="en-US" altLang="ko-KR" sz="1200" dirty="0">
                <a:solidFill>
                  <a:srgbClr val="E7E6E6">
                    <a:lumMod val="50000"/>
                  </a:srgbClr>
                </a:solidFill>
                <a:latin typeface="나눔스퀘어"/>
                <a:ea typeface="나눔스퀘어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srgbClr val="E7E6E6">
                      <a:lumMod val="50000"/>
                    </a:srgbClr>
                  </a:solidFill>
                  <a:latin typeface="나눔스퀘어"/>
                  <a:ea typeface="나눔스퀘어"/>
                </a:rPr>
                <a:t> 알람 설정을 할 수 있다</a:t>
              </a:r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"/>
                  <a:ea typeface="나눔스퀘어"/>
                </a:rPr>
                <a:t>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FB5EED-4F3C-4443-92F8-798D360A5679}"/>
                </a:ext>
              </a:extLst>
            </p:cNvPr>
            <p:cNvSpPr txBox="1"/>
            <p:nvPr/>
          </p:nvSpPr>
          <p:spPr>
            <a:xfrm>
              <a:off x="8422443" y="4871991"/>
              <a:ext cx="2824812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포인트 제도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srgbClr val="E7E6E6">
                      <a:lumMod val="50000"/>
                    </a:srgbClr>
                  </a:solidFill>
                  <a:latin typeface="나눔스퀘어"/>
                  <a:ea typeface="나눔스퀘어"/>
                </a:rPr>
                <a:t>목표 달성 또는 공개 시 포인트를 획득한다</a:t>
              </a:r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"/>
                  <a:ea typeface="나눔스퀘어"/>
                </a:rPr>
                <a:t>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srgbClr val="E7E6E6">
                      <a:lumMod val="50000"/>
                    </a:srgbClr>
                  </a:solidFill>
                  <a:latin typeface="나눔스퀘어"/>
                  <a:ea typeface="나눔스퀘어"/>
                </a:rPr>
                <a:t>목표 카피 시 포인트를 소모한다</a:t>
              </a:r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"/>
                  <a:ea typeface="나눔스퀘어"/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AB6457-CD7A-451F-87FA-82CFEBA069BA}"/>
                </a:ext>
              </a:extLst>
            </p:cNvPr>
            <p:cNvSpPr txBox="1"/>
            <p:nvPr/>
          </p:nvSpPr>
          <p:spPr>
            <a:xfrm>
              <a:off x="1287061" y="1861725"/>
              <a:ext cx="272382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목표 설정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사용자가 원하는 목표를 </a:t>
              </a:r>
              <a:endParaRPr lang="en-US" altLang="ko-KR" sz="1200" dirty="0">
                <a:solidFill>
                  <a:srgbClr val="E7E6E6">
                    <a:lumMod val="50000"/>
                  </a:srgbClr>
                </a:solidFill>
                <a:latin typeface="나눔스퀘어"/>
                <a:ea typeface="나눔스퀘어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상위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,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하위 목표로 나누어 설정할 수 있다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.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46A485E-50BD-48C1-8AA6-CC658B5FB52D}"/>
                </a:ext>
              </a:extLst>
            </p:cNvPr>
            <p:cNvCxnSpPr/>
            <p:nvPr/>
          </p:nvCxnSpPr>
          <p:spPr>
            <a:xfrm>
              <a:off x="6092185" y="1971411"/>
              <a:ext cx="0" cy="3570033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964E706-EEEA-45A8-BBC5-1BEC8B360423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05" y="3756427"/>
              <a:ext cx="520192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3D69CBC-41F6-46DB-BC02-5715EE77B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710" b="80206" l="24688" r="78542">
                          <a14:foregroundMark x1="42188" y1="16838" x2="42188" y2="16838"/>
                          <a14:foregroundMark x1="40000" y1="26478" x2="40000" y2="26478"/>
                          <a14:foregroundMark x1="35208" y1="37275" x2="35208" y2="37275"/>
                          <a14:foregroundMark x1="24688" y1="63239" x2="24688" y2="63239"/>
                          <a14:foregroundMark x1="59062" y1="80206" x2="66667" y2="80077"/>
                          <a14:backgroundMark x1="46250" y1="17481" x2="45625" y2="18638"/>
                          <a14:backgroundMark x1="45521" y1="18895" x2="45833" y2="18766"/>
                          <a14:backgroundMark x1="45833" y1="18766" x2="45313" y2="18895"/>
                        </a14:backgroundRemoval>
                      </a14:imgEffect>
                    </a14:imgLayer>
                  </a14:imgProps>
                </a:ext>
              </a:extLst>
            </a:blip>
            <a:srcRect l="18789" t="11871" r="14745" b="12028"/>
            <a:stretch/>
          </p:blipFill>
          <p:spPr>
            <a:xfrm>
              <a:off x="3851941" y="3822222"/>
              <a:ext cx="1914736" cy="1776679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88E4E54-BD93-4890-9BCD-E70E85CE9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4792" b="83229" l="28039" r="74970">
                          <a14:foregroundMark x1="56438" y1="14896" x2="55355" y2="14792"/>
                          <a14:foregroundMark x1="40794" y1="82083" x2="39110" y2="83229"/>
                        </a14:backgroundRemoval>
                      </a14:imgEffect>
                    </a14:imgLayer>
                  </a14:imgProps>
                </a:ext>
              </a:extLst>
            </a:blip>
            <a:srcRect l="22260" t="7096" r="19058" b="9015"/>
            <a:stretch/>
          </p:blipFill>
          <p:spPr>
            <a:xfrm rot="2595412">
              <a:off x="6879541" y="3619939"/>
              <a:ext cx="1320792" cy="218124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84945AC-0163-4C26-ABF8-DE66205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24375" y1="62045" x2="25833" y2="53977"/>
                          <a14:foregroundMark x1="35208" y1="22273" x2="36667" y2="22273"/>
                          <a14:foregroundMark x1="77708" y1="23295" x2="77708" y2="232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22372" y="1645722"/>
              <a:ext cx="2566839" cy="235293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4542A6F-DD31-47A3-81B7-BBE49379E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3699" y1="18333" x2="44855" y2="18125"/>
                          <a14:foregroundMark x1="47514" y1="31771" x2="47514" y2="31771"/>
                          <a14:foregroundMark x1="62659" y1="17500" x2="65434" y2="18854"/>
                          <a14:foregroundMark x1="65896" y1="27187" x2="67052" y2="27604"/>
                          <a14:foregroundMark x1="62659" y1="31354" x2="63468" y2="31354"/>
                          <a14:foregroundMark x1="56879" y1="29792" x2="56879" y2="29792"/>
                          <a14:foregroundMark x1="54682" y1="31354" x2="54682" y2="31354"/>
                          <a14:foregroundMark x1="53642" y1="31667" x2="53642" y2="31667"/>
                          <a14:foregroundMark x1="55723" y1="31042" x2="55723" y2="31042"/>
                        </a14:backgroundRemoval>
                      </a14:imgEffect>
                    </a14:imgLayer>
                  </a14:imgProps>
                </a:ext>
              </a:extLst>
            </a:blip>
            <a:srcRect l="31168" t="11701" r="20971" b="14609"/>
            <a:stretch/>
          </p:blipFill>
          <p:spPr>
            <a:xfrm>
              <a:off x="4277858" y="1763494"/>
              <a:ext cx="1204790" cy="2058727"/>
            </a:xfrm>
            <a:prstGeom prst="rect">
              <a:avLst/>
            </a:prstGeom>
          </p:spPr>
        </p:pic>
        <p:pic>
          <p:nvPicPr>
            <p:cNvPr id="2050" name="Picture 2" descr="Firebase Developers – Medium">
              <a:extLst>
                <a:ext uri="{FF2B5EF4-FFF2-40B4-BE49-F238E27FC236}">
                  <a16:creationId xmlns:a16="http://schemas.microsoft.com/office/drawing/2014/main" id="{E8396C4F-AA0B-4A4F-834D-88FA214DF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357" y="1763495"/>
              <a:ext cx="807720" cy="80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FC8082F-334F-442A-A997-8862C41D3615}"/>
                </a:ext>
              </a:extLst>
            </p:cNvPr>
            <p:cNvSpPr txBox="1"/>
            <p:nvPr/>
          </p:nvSpPr>
          <p:spPr>
            <a:xfrm>
              <a:off x="6937889" y="2274054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firebase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75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A41D1FDE-E4C8-42A3-9FB0-72E237E70E81}"/>
              </a:ext>
            </a:extLst>
          </p:cNvPr>
          <p:cNvGrpSpPr/>
          <p:nvPr/>
        </p:nvGrpSpPr>
        <p:grpSpPr>
          <a:xfrm>
            <a:off x="189862" y="-9628"/>
            <a:ext cx="5279819" cy="1236401"/>
            <a:chOff x="189862" y="-9628"/>
            <a:chExt cx="5279819" cy="1236401"/>
          </a:xfrm>
        </p:grpSpPr>
        <p:pic>
          <p:nvPicPr>
            <p:cNvPr id="51" name="그림 50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6D734CC9-9D2B-4EA3-8FD3-DB098823D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1518629">
              <a:off x="223727" y="412130"/>
              <a:ext cx="934025" cy="8146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EF0A464-49ED-444E-ADAA-8790F1FD8BB6}"/>
                </a:ext>
              </a:extLst>
            </p:cNvPr>
            <p:cNvSpPr txBox="1"/>
            <p:nvPr/>
          </p:nvSpPr>
          <p:spPr>
            <a:xfrm>
              <a:off x="189862" y="274394"/>
              <a:ext cx="5279819" cy="7755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5400" dirty="0">
                  <a:solidFill>
                    <a:srgbClr val="AC7649"/>
                  </a:solidFill>
                </a:rPr>
                <a:t>02. </a:t>
              </a:r>
              <a:r>
                <a:rPr lang="ko-KR" altLang="en-US" sz="5400" dirty="0">
                  <a:solidFill>
                    <a:srgbClr val="AC7649"/>
                  </a:solidFill>
                </a:rPr>
                <a:t>프로젝트 소개 </a:t>
              </a:r>
              <a:r>
                <a:rPr lang="en-US" altLang="ko-KR" sz="2400" dirty="0">
                  <a:solidFill>
                    <a:srgbClr val="AC7649"/>
                  </a:solidFill>
                </a:rPr>
                <a:t>– </a:t>
              </a:r>
              <a:r>
                <a:rPr lang="ko-KR" altLang="en-US" sz="2400" dirty="0">
                  <a:solidFill>
                    <a:srgbClr val="AC7649"/>
                  </a:solidFill>
                </a:rPr>
                <a:t>오픈소스 활용 </a:t>
              </a:r>
            </a:p>
          </p:txBody>
        </p:sp>
        <p:pic>
          <p:nvPicPr>
            <p:cNvPr id="53" name="그림 52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CA055275-AFBB-445C-B1A1-1E82F8E0C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4564297" y="46724"/>
              <a:ext cx="829105" cy="71640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857622-3501-4B09-BBFD-30C7F72AC795}"/>
              </a:ext>
            </a:extLst>
          </p:cNvPr>
          <p:cNvGrpSpPr/>
          <p:nvPr/>
        </p:nvGrpSpPr>
        <p:grpSpPr>
          <a:xfrm>
            <a:off x="287945" y="1314831"/>
            <a:ext cx="4713071" cy="5112693"/>
            <a:chOff x="206920" y="1384601"/>
            <a:chExt cx="4713071" cy="511269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4705C03-593C-49C1-83DE-87A08F74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920" y="1384601"/>
              <a:ext cx="2280003" cy="380000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31CEE04-53A6-4EB4-8121-6B83D339FAF2}"/>
                </a:ext>
              </a:extLst>
            </p:cNvPr>
            <p:cNvGrpSpPr/>
            <p:nvPr/>
          </p:nvGrpSpPr>
          <p:grpSpPr>
            <a:xfrm>
              <a:off x="1183949" y="5377190"/>
              <a:ext cx="2751224" cy="1120104"/>
              <a:chOff x="1183949" y="5377190"/>
              <a:chExt cx="2751224" cy="112010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E58073-1ECF-4788-808B-E7C8FC87343F}"/>
                  </a:ext>
                </a:extLst>
              </p:cNvPr>
              <p:cNvSpPr txBox="1"/>
              <p:nvPr/>
            </p:nvSpPr>
            <p:spPr>
              <a:xfrm>
                <a:off x="1183949" y="5377190"/>
                <a:ext cx="27512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100" dirty="0">
                    <a:solidFill>
                      <a:srgbClr val="E7E6E6">
                        <a:lumMod val="50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hlinkClick r:id="rId5"/>
                  </a:rPr>
                  <a:t>https://github.com/ivan-magda/Habito</a:t>
                </a:r>
                <a:r>
                  <a:rPr lang="en-US" altLang="ko-KR" sz="1100" dirty="0">
                    <a:solidFill>
                      <a:srgbClr val="E7E6E6">
                        <a:lumMod val="50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 algn="l"/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BE8BF-EA3B-48F3-A15C-781461FC92BC}"/>
                  </a:ext>
                </a:extLst>
              </p:cNvPr>
              <p:cNvSpPr txBox="1"/>
              <p:nvPr/>
            </p:nvSpPr>
            <p:spPr>
              <a:xfrm>
                <a:off x="1183949" y="5666297"/>
                <a:ext cx="27512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600" dirty="0">
                    <a:solidFill>
                      <a:srgbClr val="E7E6E6">
                        <a:lumMod val="50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설정한 목표가 한 눈에 보이는 </a:t>
                </a:r>
                <a:endParaRPr lang="en-US" altLang="ko-KR" sz="16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R="0" lvl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600" dirty="0">
                    <a:solidFill>
                      <a:srgbClr val="E7E6E6">
                        <a:lumMod val="50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카드 뉴스 타입의 리스트와</a:t>
                </a:r>
                <a:endParaRPr lang="en-US" altLang="ko-KR" sz="16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R="0" lvl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알람 설정 기능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CE630B4-2649-415E-AF78-4C359D72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9988" y="1384601"/>
              <a:ext cx="2280003" cy="380000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8249D4-85B4-496C-93DE-01DE34F5B8B3}"/>
              </a:ext>
            </a:extLst>
          </p:cNvPr>
          <p:cNvGrpSpPr/>
          <p:nvPr/>
        </p:nvGrpSpPr>
        <p:grpSpPr>
          <a:xfrm>
            <a:off x="5275591" y="1313588"/>
            <a:ext cx="2788198" cy="4621493"/>
            <a:chOff x="5468631" y="1313588"/>
            <a:chExt cx="2788198" cy="462149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B9DEC5F-D81E-49EF-815E-E86DB4403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3581" y="1313588"/>
              <a:ext cx="2223111" cy="380000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DF72769-5747-4D0F-9EB2-8C46EC57D6B1}"/>
                </a:ext>
              </a:extLst>
            </p:cNvPr>
            <p:cNvSpPr txBox="1"/>
            <p:nvPr/>
          </p:nvSpPr>
          <p:spPr>
            <a:xfrm>
              <a:off x="5505605" y="5334917"/>
              <a:ext cx="27512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hlinkClick r:id="rId8"/>
                </a:rPr>
                <a:t>https://github.com/mustafaynk/todolist</a:t>
              </a:r>
              <a:r>
                <a: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A19C4F-205C-4CA3-8A27-B1FCFFB2C4E8}"/>
                </a:ext>
              </a:extLst>
            </p:cNvPr>
            <p:cNvSpPr txBox="1"/>
            <p:nvPr/>
          </p:nvSpPr>
          <p:spPr>
            <a:xfrm>
              <a:off x="5468631" y="5596527"/>
              <a:ext cx="2751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목표 </a:t>
              </a:r>
              <a:r>
                <a:rPr lang="ko-KR" altLang="en-US" sz="16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 </a:t>
              </a:r>
              <a:r>
                <a:rPr lang="en-US" altLang="ko-KR" sz="16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6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 </a:t>
              </a:r>
              <a:r>
                <a:rPr lang="en-US" altLang="ko-KR" sz="16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6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 기능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F0EFA7-6C49-47C7-ACA6-0459C82A87AD}"/>
              </a:ext>
            </a:extLst>
          </p:cNvPr>
          <p:cNvGrpSpPr/>
          <p:nvPr/>
        </p:nvGrpSpPr>
        <p:grpSpPr>
          <a:xfrm>
            <a:off x="8269898" y="1313588"/>
            <a:ext cx="3713497" cy="4735665"/>
            <a:chOff x="8397223" y="1313588"/>
            <a:chExt cx="3713497" cy="473566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CB61D26-5A3E-4920-88BF-28527E1CCA08}"/>
                </a:ext>
              </a:extLst>
            </p:cNvPr>
            <p:cNvGrpSpPr/>
            <p:nvPr/>
          </p:nvGrpSpPr>
          <p:grpSpPr>
            <a:xfrm>
              <a:off x="8397223" y="1313588"/>
              <a:ext cx="3713497" cy="2858489"/>
              <a:chOff x="8478503" y="1313588"/>
              <a:chExt cx="3713497" cy="285848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671025-39E3-481D-A55D-2D4FFBEDA79A}"/>
                  </a:ext>
                </a:extLst>
              </p:cNvPr>
              <p:cNvSpPr txBox="1"/>
              <p:nvPr/>
            </p:nvSpPr>
            <p:spPr>
              <a:xfrm>
                <a:off x="8478503" y="3298194"/>
                <a:ext cx="37134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100" dirty="0">
                    <a:solidFill>
                      <a:srgbClr val="E7E6E6">
                        <a:lumMod val="50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hlinkClick r:id="rId9"/>
                  </a:rPr>
                  <a:t>https://github.com/mohamedebrahim96/ToDoListZIRO</a:t>
                </a:r>
                <a:r>
                  <a:rPr lang="en-US" altLang="ko-KR" sz="1100" dirty="0">
                    <a:solidFill>
                      <a:srgbClr val="E7E6E6">
                        <a:lumMod val="50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6A44EE9-EB04-4718-8E7F-9EF7C2FFB1AF}"/>
                  </a:ext>
                </a:extLst>
              </p:cNvPr>
              <p:cNvSpPr txBox="1"/>
              <p:nvPr/>
            </p:nvSpPr>
            <p:spPr>
              <a:xfrm>
                <a:off x="8880551" y="3587302"/>
                <a:ext cx="28965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목표의 성취도를 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  <a:p>
                <a:pPr marR="0" lvl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비율로 나타내는 기능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232854C-27BE-4170-AABF-C435101CCA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2314" t="25588" r="58332" b="54485"/>
              <a:stretch/>
            </p:blipFill>
            <p:spPr>
              <a:xfrm>
                <a:off x="9024516" y="1313588"/>
                <a:ext cx="2608569" cy="1770772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EB9BF2-7A79-4B81-99F0-AA9F89552A92}"/>
                </a:ext>
              </a:extLst>
            </p:cNvPr>
            <p:cNvSpPr txBox="1"/>
            <p:nvPr/>
          </p:nvSpPr>
          <p:spPr>
            <a:xfrm>
              <a:off x="8601736" y="5372145"/>
              <a:ext cx="329156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  <a:hlinkClick r:id="rId11"/>
                </a:rPr>
                <a:t>https://kmshack.github.io/AndroidUICollection/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기타 다양한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UI Open Source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참조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R="0" lvl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</a:t>
              </a:r>
            </a:p>
          </p:txBody>
        </p:sp>
        <p:pic>
          <p:nvPicPr>
            <p:cNvPr id="15" name="그림 14" descr="꽃, 시계, 노트북이(가) 표시된 사진&#10;&#10;자동 생성된 설명">
              <a:extLst>
                <a:ext uri="{FF2B5EF4-FFF2-40B4-BE49-F238E27FC236}">
                  <a16:creationId xmlns:a16="http://schemas.microsoft.com/office/drawing/2014/main" id="{8D13642D-E765-4558-B3CA-70C37B34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31757" r="51515" b="48364"/>
            <a:stretch/>
          </p:blipFill>
          <p:spPr>
            <a:xfrm>
              <a:off x="9681454" y="4135076"/>
              <a:ext cx="1601226" cy="1523250"/>
            </a:xfrm>
            <a:prstGeom prst="rect">
              <a:avLst/>
            </a:prstGeom>
            <a:effectLst/>
          </p:spPr>
        </p:pic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4D4C23EE-C791-45B9-B522-C97A2CBBCD1F}"/>
                </a:ext>
              </a:extLst>
            </p:cNvPr>
            <p:cNvSpPr/>
            <p:nvPr/>
          </p:nvSpPr>
          <p:spPr>
            <a:xfrm>
              <a:off x="10236325" y="4703211"/>
              <a:ext cx="44325" cy="68757"/>
            </a:xfrm>
            <a:custGeom>
              <a:avLst/>
              <a:gdLst>
                <a:gd name="connsiteX0" fmla="*/ 13845 w 44325"/>
                <a:gd name="connsiteY0" fmla="*/ 46589 h 68757"/>
                <a:gd name="connsiteX1" fmla="*/ 29085 w 44325"/>
                <a:gd name="connsiteY1" fmla="*/ 869 h 68757"/>
                <a:gd name="connsiteX2" fmla="*/ 13845 w 44325"/>
                <a:gd name="connsiteY2" fmla="*/ 5949 h 68757"/>
                <a:gd name="connsiteX3" fmla="*/ 8765 w 44325"/>
                <a:gd name="connsiteY3" fmla="*/ 66909 h 68757"/>
                <a:gd name="connsiteX4" fmla="*/ 29085 w 44325"/>
                <a:gd name="connsiteY4" fmla="*/ 61829 h 68757"/>
                <a:gd name="connsiteX5" fmla="*/ 29085 w 44325"/>
                <a:gd name="connsiteY5" fmla="*/ 21189 h 68757"/>
                <a:gd name="connsiteX6" fmla="*/ 8765 w 44325"/>
                <a:gd name="connsiteY6" fmla="*/ 26269 h 68757"/>
                <a:gd name="connsiteX7" fmla="*/ 39245 w 44325"/>
                <a:gd name="connsiteY7" fmla="*/ 31349 h 68757"/>
                <a:gd name="connsiteX8" fmla="*/ 44325 w 44325"/>
                <a:gd name="connsiteY8" fmla="*/ 16109 h 68757"/>
                <a:gd name="connsiteX9" fmla="*/ 13845 w 44325"/>
                <a:gd name="connsiteY9" fmla="*/ 11029 h 68757"/>
                <a:gd name="connsiteX10" fmla="*/ 8765 w 44325"/>
                <a:gd name="connsiteY10" fmla="*/ 26269 h 68757"/>
                <a:gd name="connsiteX11" fmla="*/ 13845 w 44325"/>
                <a:gd name="connsiteY11" fmla="*/ 61829 h 68757"/>
                <a:gd name="connsiteX12" fmla="*/ 29085 w 44325"/>
                <a:gd name="connsiteY12" fmla="*/ 56749 h 68757"/>
                <a:gd name="connsiteX13" fmla="*/ 34165 w 44325"/>
                <a:gd name="connsiteY13" fmla="*/ 41509 h 68757"/>
                <a:gd name="connsiteX14" fmla="*/ 13845 w 44325"/>
                <a:gd name="connsiteY14" fmla="*/ 46589 h 6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25" h="68757">
                  <a:moveTo>
                    <a:pt x="13845" y="46589"/>
                  </a:moveTo>
                  <a:cubicBezTo>
                    <a:pt x="19070" y="40057"/>
                    <a:pt x="49323" y="16048"/>
                    <a:pt x="29085" y="869"/>
                  </a:cubicBezTo>
                  <a:cubicBezTo>
                    <a:pt x="24801" y="-2344"/>
                    <a:pt x="18925" y="4256"/>
                    <a:pt x="13845" y="5949"/>
                  </a:cubicBezTo>
                  <a:cubicBezTo>
                    <a:pt x="4061" y="25517"/>
                    <a:pt x="-8939" y="42124"/>
                    <a:pt x="8765" y="66909"/>
                  </a:cubicBezTo>
                  <a:cubicBezTo>
                    <a:pt x="12823" y="72590"/>
                    <a:pt x="22312" y="63522"/>
                    <a:pt x="29085" y="61829"/>
                  </a:cubicBezTo>
                  <a:cubicBezTo>
                    <a:pt x="32693" y="51004"/>
                    <a:pt x="41991" y="31513"/>
                    <a:pt x="29085" y="21189"/>
                  </a:cubicBezTo>
                  <a:cubicBezTo>
                    <a:pt x="23633" y="16828"/>
                    <a:pt x="15538" y="24576"/>
                    <a:pt x="8765" y="26269"/>
                  </a:cubicBezTo>
                  <a:cubicBezTo>
                    <a:pt x="18868" y="33005"/>
                    <a:pt x="26626" y="43968"/>
                    <a:pt x="39245" y="31349"/>
                  </a:cubicBezTo>
                  <a:cubicBezTo>
                    <a:pt x="43031" y="27563"/>
                    <a:pt x="42632" y="21189"/>
                    <a:pt x="44325" y="16109"/>
                  </a:cubicBezTo>
                  <a:cubicBezTo>
                    <a:pt x="34222" y="9373"/>
                    <a:pt x="26464" y="-1590"/>
                    <a:pt x="13845" y="11029"/>
                  </a:cubicBezTo>
                  <a:cubicBezTo>
                    <a:pt x="10059" y="14815"/>
                    <a:pt x="10458" y="21189"/>
                    <a:pt x="8765" y="26269"/>
                  </a:cubicBezTo>
                  <a:cubicBezTo>
                    <a:pt x="10458" y="38122"/>
                    <a:pt x="7203" y="51866"/>
                    <a:pt x="13845" y="61829"/>
                  </a:cubicBezTo>
                  <a:cubicBezTo>
                    <a:pt x="16815" y="66284"/>
                    <a:pt x="25299" y="60535"/>
                    <a:pt x="29085" y="56749"/>
                  </a:cubicBezTo>
                  <a:cubicBezTo>
                    <a:pt x="32871" y="52963"/>
                    <a:pt x="32472" y="46589"/>
                    <a:pt x="34165" y="41509"/>
                  </a:cubicBezTo>
                  <a:lnTo>
                    <a:pt x="13845" y="46589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3D6B61F-8160-429A-B31D-38563B7AAA32}"/>
                </a:ext>
              </a:extLst>
            </p:cNvPr>
            <p:cNvSpPr/>
            <p:nvPr/>
          </p:nvSpPr>
          <p:spPr>
            <a:xfrm>
              <a:off x="10414882" y="4703210"/>
              <a:ext cx="44325" cy="68757"/>
            </a:xfrm>
            <a:custGeom>
              <a:avLst/>
              <a:gdLst>
                <a:gd name="connsiteX0" fmla="*/ 13845 w 44325"/>
                <a:gd name="connsiteY0" fmla="*/ 46589 h 68757"/>
                <a:gd name="connsiteX1" fmla="*/ 29085 w 44325"/>
                <a:gd name="connsiteY1" fmla="*/ 869 h 68757"/>
                <a:gd name="connsiteX2" fmla="*/ 13845 w 44325"/>
                <a:gd name="connsiteY2" fmla="*/ 5949 h 68757"/>
                <a:gd name="connsiteX3" fmla="*/ 8765 w 44325"/>
                <a:gd name="connsiteY3" fmla="*/ 66909 h 68757"/>
                <a:gd name="connsiteX4" fmla="*/ 29085 w 44325"/>
                <a:gd name="connsiteY4" fmla="*/ 61829 h 68757"/>
                <a:gd name="connsiteX5" fmla="*/ 29085 w 44325"/>
                <a:gd name="connsiteY5" fmla="*/ 21189 h 68757"/>
                <a:gd name="connsiteX6" fmla="*/ 8765 w 44325"/>
                <a:gd name="connsiteY6" fmla="*/ 26269 h 68757"/>
                <a:gd name="connsiteX7" fmla="*/ 39245 w 44325"/>
                <a:gd name="connsiteY7" fmla="*/ 31349 h 68757"/>
                <a:gd name="connsiteX8" fmla="*/ 44325 w 44325"/>
                <a:gd name="connsiteY8" fmla="*/ 16109 h 68757"/>
                <a:gd name="connsiteX9" fmla="*/ 13845 w 44325"/>
                <a:gd name="connsiteY9" fmla="*/ 11029 h 68757"/>
                <a:gd name="connsiteX10" fmla="*/ 8765 w 44325"/>
                <a:gd name="connsiteY10" fmla="*/ 26269 h 68757"/>
                <a:gd name="connsiteX11" fmla="*/ 13845 w 44325"/>
                <a:gd name="connsiteY11" fmla="*/ 61829 h 68757"/>
                <a:gd name="connsiteX12" fmla="*/ 29085 w 44325"/>
                <a:gd name="connsiteY12" fmla="*/ 56749 h 68757"/>
                <a:gd name="connsiteX13" fmla="*/ 34165 w 44325"/>
                <a:gd name="connsiteY13" fmla="*/ 41509 h 68757"/>
                <a:gd name="connsiteX14" fmla="*/ 13845 w 44325"/>
                <a:gd name="connsiteY14" fmla="*/ 46589 h 6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25" h="68757">
                  <a:moveTo>
                    <a:pt x="13845" y="46589"/>
                  </a:moveTo>
                  <a:cubicBezTo>
                    <a:pt x="19070" y="40057"/>
                    <a:pt x="49323" y="16048"/>
                    <a:pt x="29085" y="869"/>
                  </a:cubicBezTo>
                  <a:cubicBezTo>
                    <a:pt x="24801" y="-2344"/>
                    <a:pt x="18925" y="4256"/>
                    <a:pt x="13845" y="5949"/>
                  </a:cubicBezTo>
                  <a:cubicBezTo>
                    <a:pt x="4061" y="25517"/>
                    <a:pt x="-8939" y="42124"/>
                    <a:pt x="8765" y="66909"/>
                  </a:cubicBezTo>
                  <a:cubicBezTo>
                    <a:pt x="12823" y="72590"/>
                    <a:pt x="22312" y="63522"/>
                    <a:pt x="29085" y="61829"/>
                  </a:cubicBezTo>
                  <a:cubicBezTo>
                    <a:pt x="32693" y="51004"/>
                    <a:pt x="41991" y="31513"/>
                    <a:pt x="29085" y="21189"/>
                  </a:cubicBezTo>
                  <a:cubicBezTo>
                    <a:pt x="23633" y="16828"/>
                    <a:pt x="15538" y="24576"/>
                    <a:pt x="8765" y="26269"/>
                  </a:cubicBezTo>
                  <a:cubicBezTo>
                    <a:pt x="18868" y="33005"/>
                    <a:pt x="26626" y="43968"/>
                    <a:pt x="39245" y="31349"/>
                  </a:cubicBezTo>
                  <a:cubicBezTo>
                    <a:pt x="43031" y="27563"/>
                    <a:pt x="42632" y="21189"/>
                    <a:pt x="44325" y="16109"/>
                  </a:cubicBezTo>
                  <a:cubicBezTo>
                    <a:pt x="34222" y="9373"/>
                    <a:pt x="26464" y="-1590"/>
                    <a:pt x="13845" y="11029"/>
                  </a:cubicBezTo>
                  <a:cubicBezTo>
                    <a:pt x="10059" y="14815"/>
                    <a:pt x="10458" y="21189"/>
                    <a:pt x="8765" y="26269"/>
                  </a:cubicBezTo>
                  <a:cubicBezTo>
                    <a:pt x="10458" y="38122"/>
                    <a:pt x="7203" y="51866"/>
                    <a:pt x="13845" y="61829"/>
                  </a:cubicBezTo>
                  <a:cubicBezTo>
                    <a:pt x="16815" y="66284"/>
                    <a:pt x="25299" y="60535"/>
                    <a:pt x="29085" y="56749"/>
                  </a:cubicBezTo>
                  <a:cubicBezTo>
                    <a:pt x="32871" y="52963"/>
                    <a:pt x="32472" y="46589"/>
                    <a:pt x="34165" y="41509"/>
                  </a:cubicBezTo>
                  <a:lnTo>
                    <a:pt x="13845" y="46589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FD8042B-CD39-4B17-BFA6-2F6E6B04CCAC}"/>
                </a:ext>
              </a:extLst>
            </p:cNvPr>
            <p:cNvSpPr/>
            <p:nvPr/>
          </p:nvSpPr>
          <p:spPr>
            <a:xfrm>
              <a:off x="10261600" y="4809402"/>
              <a:ext cx="176403" cy="105352"/>
            </a:xfrm>
            <a:custGeom>
              <a:avLst/>
              <a:gdLst>
                <a:gd name="connsiteX0" fmla="*/ 5080 w 176403"/>
                <a:gd name="connsiteY0" fmla="*/ 16452 h 105352"/>
                <a:gd name="connsiteX1" fmla="*/ 71120 w 176403"/>
                <a:gd name="connsiteY1" fmla="*/ 11372 h 105352"/>
                <a:gd name="connsiteX2" fmla="*/ 81280 w 176403"/>
                <a:gd name="connsiteY2" fmla="*/ 8832 h 105352"/>
                <a:gd name="connsiteX3" fmla="*/ 111760 w 176403"/>
                <a:gd name="connsiteY3" fmla="*/ 6292 h 105352"/>
                <a:gd name="connsiteX4" fmla="*/ 175260 w 176403"/>
                <a:gd name="connsiteY4" fmla="*/ 6292 h 105352"/>
                <a:gd name="connsiteX5" fmla="*/ 172720 w 176403"/>
                <a:gd name="connsiteY5" fmla="*/ 16452 h 105352"/>
                <a:gd name="connsiteX6" fmla="*/ 170180 w 176403"/>
                <a:gd name="connsiteY6" fmla="*/ 29152 h 105352"/>
                <a:gd name="connsiteX7" fmla="*/ 165100 w 176403"/>
                <a:gd name="connsiteY7" fmla="*/ 57092 h 105352"/>
                <a:gd name="connsiteX8" fmla="*/ 160020 w 176403"/>
                <a:gd name="connsiteY8" fmla="*/ 74872 h 105352"/>
                <a:gd name="connsiteX9" fmla="*/ 154940 w 176403"/>
                <a:gd name="connsiteY9" fmla="*/ 82492 h 105352"/>
                <a:gd name="connsiteX10" fmla="*/ 152400 w 176403"/>
                <a:gd name="connsiteY10" fmla="*/ 90112 h 105352"/>
                <a:gd name="connsiteX11" fmla="*/ 137160 w 176403"/>
                <a:gd name="connsiteY11" fmla="*/ 97732 h 105352"/>
                <a:gd name="connsiteX12" fmla="*/ 127000 w 176403"/>
                <a:gd name="connsiteY12" fmla="*/ 100272 h 105352"/>
                <a:gd name="connsiteX13" fmla="*/ 109220 w 176403"/>
                <a:gd name="connsiteY13" fmla="*/ 105352 h 105352"/>
                <a:gd name="connsiteX14" fmla="*/ 93980 w 176403"/>
                <a:gd name="connsiteY14" fmla="*/ 102812 h 105352"/>
                <a:gd name="connsiteX15" fmla="*/ 78740 w 176403"/>
                <a:gd name="connsiteY15" fmla="*/ 97732 h 105352"/>
                <a:gd name="connsiteX16" fmla="*/ 71120 w 176403"/>
                <a:gd name="connsiteY16" fmla="*/ 95192 h 105352"/>
                <a:gd name="connsiteX17" fmla="*/ 50800 w 176403"/>
                <a:gd name="connsiteY17" fmla="*/ 90112 h 105352"/>
                <a:gd name="connsiteX18" fmla="*/ 43180 w 176403"/>
                <a:gd name="connsiteY18" fmla="*/ 87572 h 105352"/>
                <a:gd name="connsiteX19" fmla="*/ 35560 w 176403"/>
                <a:gd name="connsiteY19" fmla="*/ 82492 h 105352"/>
                <a:gd name="connsiteX20" fmla="*/ 30480 w 176403"/>
                <a:gd name="connsiteY20" fmla="*/ 74872 h 105352"/>
                <a:gd name="connsiteX21" fmla="*/ 22860 w 176403"/>
                <a:gd name="connsiteY21" fmla="*/ 69792 h 105352"/>
                <a:gd name="connsiteX22" fmla="*/ 12700 w 176403"/>
                <a:gd name="connsiteY22" fmla="*/ 54552 h 105352"/>
                <a:gd name="connsiteX23" fmla="*/ 7620 w 176403"/>
                <a:gd name="connsiteY23" fmla="*/ 46932 h 105352"/>
                <a:gd name="connsiteX24" fmla="*/ 2540 w 176403"/>
                <a:gd name="connsiteY24" fmla="*/ 31692 h 105352"/>
                <a:gd name="connsiteX25" fmla="*/ 0 w 176403"/>
                <a:gd name="connsiteY25" fmla="*/ 24072 h 105352"/>
                <a:gd name="connsiteX26" fmla="*/ 5080 w 176403"/>
                <a:gd name="connsiteY26" fmla="*/ 16452 h 10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6403" h="105352">
                  <a:moveTo>
                    <a:pt x="5080" y="16452"/>
                  </a:moveTo>
                  <a:cubicBezTo>
                    <a:pt x="51185" y="9866"/>
                    <a:pt x="-16423" y="18984"/>
                    <a:pt x="71120" y="11372"/>
                  </a:cubicBezTo>
                  <a:cubicBezTo>
                    <a:pt x="74598" y="11070"/>
                    <a:pt x="77816" y="9265"/>
                    <a:pt x="81280" y="8832"/>
                  </a:cubicBezTo>
                  <a:cubicBezTo>
                    <a:pt x="91396" y="7567"/>
                    <a:pt x="101600" y="7139"/>
                    <a:pt x="111760" y="6292"/>
                  </a:cubicBezTo>
                  <a:cubicBezTo>
                    <a:pt x="134235" y="-1200"/>
                    <a:pt x="136445" y="-2950"/>
                    <a:pt x="175260" y="6292"/>
                  </a:cubicBezTo>
                  <a:cubicBezTo>
                    <a:pt x="178656" y="7101"/>
                    <a:pt x="173477" y="13044"/>
                    <a:pt x="172720" y="16452"/>
                  </a:cubicBezTo>
                  <a:cubicBezTo>
                    <a:pt x="171783" y="20666"/>
                    <a:pt x="170836" y="24885"/>
                    <a:pt x="170180" y="29152"/>
                  </a:cubicBezTo>
                  <a:cubicBezTo>
                    <a:pt x="163875" y="70132"/>
                    <a:pt x="171145" y="35935"/>
                    <a:pt x="165100" y="57092"/>
                  </a:cubicBezTo>
                  <a:cubicBezTo>
                    <a:pt x="164015" y="60890"/>
                    <a:pt x="162050" y="70812"/>
                    <a:pt x="160020" y="74872"/>
                  </a:cubicBezTo>
                  <a:cubicBezTo>
                    <a:pt x="158655" y="77602"/>
                    <a:pt x="156305" y="79762"/>
                    <a:pt x="154940" y="82492"/>
                  </a:cubicBezTo>
                  <a:cubicBezTo>
                    <a:pt x="153743" y="84887"/>
                    <a:pt x="154073" y="88021"/>
                    <a:pt x="152400" y="90112"/>
                  </a:cubicBezTo>
                  <a:cubicBezTo>
                    <a:pt x="149102" y="94235"/>
                    <a:pt x="141932" y="96369"/>
                    <a:pt x="137160" y="97732"/>
                  </a:cubicBezTo>
                  <a:cubicBezTo>
                    <a:pt x="133803" y="98691"/>
                    <a:pt x="130357" y="99313"/>
                    <a:pt x="127000" y="100272"/>
                  </a:cubicBezTo>
                  <a:cubicBezTo>
                    <a:pt x="101493" y="107560"/>
                    <a:pt x="140982" y="97412"/>
                    <a:pt x="109220" y="105352"/>
                  </a:cubicBezTo>
                  <a:cubicBezTo>
                    <a:pt x="104140" y="104505"/>
                    <a:pt x="98976" y="104061"/>
                    <a:pt x="93980" y="102812"/>
                  </a:cubicBezTo>
                  <a:cubicBezTo>
                    <a:pt x="88785" y="101513"/>
                    <a:pt x="83820" y="99425"/>
                    <a:pt x="78740" y="97732"/>
                  </a:cubicBezTo>
                  <a:cubicBezTo>
                    <a:pt x="76200" y="96885"/>
                    <a:pt x="73717" y="95841"/>
                    <a:pt x="71120" y="95192"/>
                  </a:cubicBezTo>
                  <a:cubicBezTo>
                    <a:pt x="64347" y="93499"/>
                    <a:pt x="57424" y="92320"/>
                    <a:pt x="50800" y="90112"/>
                  </a:cubicBezTo>
                  <a:cubicBezTo>
                    <a:pt x="48260" y="89265"/>
                    <a:pt x="45575" y="88769"/>
                    <a:pt x="43180" y="87572"/>
                  </a:cubicBezTo>
                  <a:cubicBezTo>
                    <a:pt x="40450" y="86207"/>
                    <a:pt x="38100" y="84185"/>
                    <a:pt x="35560" y="82492"/>
                  </a:cubicBezTo>
                  <a:cubicBezTo>
                    <a:pt x="33867" y="79952"/>
                    <a:pt x="32639" y="77031"/>
                    <a:pt x="30480" y="74872"/>
                  </a:cubicBezTo>
                  <a:cubicBezTo>
                    <a:pt x="28321" y="72713"/>
                    <a:pt x="24870" y="72089"/>
                    <a:pt x="22860" y="69792"/>
                  </a:cubicBezTo>
                  <a:cubicBezTo>
                    <a:pt x="18840" y="65197"/>
                    <a:pt x="16087" y="59632"/>
                    <a:pt x="12700" y="54552"/>
                  </a:cubicBezTo>
                  <a:cubicBezTo>
                    <a:pt x="11007" y="52012"/>
                    <a:pt x="8585" y="49828"/>
                    <a:pt x="7620" y="46932"/>
                  </a:cubicBezTo>
                  <a:lnTo>
                    <a:pt x="2540" y="31692"/>
                  </a:lnTo>
                  <a:cubicBezTo>
                    <a:pt x="1693" y="29152"/>
                    <a:pt x="649" y="26669"/>
                    <a:pt x="0" y="24072"/>
                  </a:cubicBezTo>
                  <a:lnTo>
                    <a:pt x="5080" y="16452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23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A41D1FDE-E4C8-42A3-9FB0-72E237E70E81}"/>
              </a:ext>
            </a:extLst>
          </p:cNvPr>
          <p:cNvGrpSpPr/>
          <p:nvPr/>
        </p:nvGrpSpPr>
        <p:grpSpPr>
          <a:xfrm>
            <a:off x="189862" y="-9628"/>
            <a:ext cx="5279819" cy="1236401"/>
            <a:chOff x="189862" y="-9628"/>
            <a:chExt cx="5279819" cy="1236401"/>
          </a:xfrm>
        </p:grpSpPr>
        <p:pic>
          <p:nvPicPr>
            <p:cNvPr id="51" name="그림 50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6D734CC9-9D2B-4EA3-8FD3-DB098823D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1518629">
              <a:off x="223727" y="412130"/>
              <a:ext cx="934025" cy="8146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EF0A464-49ED-444E-ADAA-8790F1FD8BB6}"/>
                </a:ext>
              </a:extLst>
            </p:cNvPr>
            <p:cNvSpPr txBox="1"/>
            <p:nvPr/>
          </p:nvSpPr>
          <p:spPr>
            <a:xfrm>
              <a:off x="189862" y="274394"/>
              <a:ext cx="5279819" cy="7755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5400" dirty="0">
                  <a:solidFill>
                    <a:srgbClr val="AC7649"/>
                  </a:solidFill>
                </a:rPr>
                <a:t>02. </a:t>
              </a:r>
              <a:r>
                <a:rPr lang="ko-KR" altLang="en-US" sz="5400" dirty="0">
                  <a:solidFill>
                    <a:srgbClr val="AC7649"/>
                  </a:solidFill>
                </a:rPr>
                <a:t>프로젝트 소개 </a:t>
              </a:r>
              <a:r>
                <a:rPr lang="en-US" altLang="ko-KR" sz="2400" dirty="0">
                  <a:solidFill>
                    <a:srgbClr val="AC7649"/>
                  </a:solidFill>
                </a:rPr>
                <a:t>– </a:t>
              </a:r>
              <a:r>
                <a:rPr lang="ko-KR" altLang="en-US" sz="2400" dirty="0">
                  <a:solidFill>
                    <a:srgbClr val="AC7649"/>
                  </a:solidFill>
                </a:rPr>
                <a:t>오픈소스 활용 </a:t>
              </a:r>
            </a:p>
          </p:txBody>
        </p:sp>
        <p:pic>
          <p:nvPicPr>
            <p:cNvPr id="53" name="그림 52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CA055275-AFBB-445C-B1A1-1E82F8E0C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4564297" y="46724"/>
              <a:ext cx="829105" cy="716401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19CBF71-7BC1-42D7-9B8C-DA5820E57A44}"/>
              </a:ext>
            </a:extLst>
          </p:cNvPr>
          <p:cNvGrpSpPr/>
          <p:nvPr/>
        </p:nvGrpSpPr>
        <p:grpSpPr>
          <a:xfrm>
            <a:off x="2966944" y="1314831"/>
            <a:ext cx="6258111" cy="4226287"/>
            <a:chOff x="2966944" y="1314831"/>
            <a:chExt cx="6258111" cy="4226287"/>
          </a:xfrm>
        </p:grpSpPr>
        <p:pic>
          <p:nvPicPr>
            <p:cNvPr id="1026" name="Picture 2" descr="Android Developers Blog: Android Studio 3.6">
              <a:extLst>
                <a:ext uri="{FF2B5EF4-FFF2-40B4-BE49-F238E27FC236}">
                  <a16:creationId xmlns:a16="http://schemas.microsoft.com/office/drawing/2014/main" id="{A9228CAC-2218-483A-858D-B7BF84A8E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944" y="1387435"/>
              <a:ext cx="1414699" cy="1411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2ABF11C-A39B-4A6B-8A21-0601E253C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46" b="91699" l="9960" r="89841">
                          <a14:foregroundMark x1="13745" y1="85907" x2="13745" y2="85907"/>
                          <a14:foregroundMark x1="15936" y1="80888" x2="15936" y2="80888"/>
                          <a14:foregroundMark x1="15139" y1="81853" x2="15139" y2="81853"/>
                          <a14:foregroundMark x1="12550" y1="82046" x2="12550" y2="82046"/>
                          <a14:foregroundMark x1="12550" y1="82046" x2="12550" y2="82046"/>
                          <a14:foregroundMark x1="13147" y1="88996" x2="13147" y2="88996"/>
                          <a14:foregroundMark x1="13147" y1="88996" x2="13147" y2="88996"/>
                          <a14:foregroundMark x1="13147" y1="88996" x2="13147" y2="88996"/>
                          <a14:foregroundMark x1="16733" y1="86680" x2="16733" y2="86680"/>
                          <a14:foregroundMark x1="16733" y1="86680" x2="16733" y2="86680"/>
                          <a14:foregroundMark x1="16733" y1="86680" x2="16733" y2="86680"/>
                          <a14:foregroundMark x1="12948" y1="91699" x2="12948" y2="91699"/>
                          <a14:foregroundMark x1="12948" y1="91699" x2="12948" y2="91699"/>
                          <a14:foregroundMark x1="24502" y1="81081" x2="24502" y2="81081"/>
                          <a14:foregroundMark x1="24502" y1="81081" x2="24502" y2="81081"/>
                          <a14:foregroundMark x1="24701" y1="88031" x2="24701" y2="88031"/>
                          <a14:foregroundMark x1="24701" y1="88031" x2="24701" y2="88031"/>
                          <a14:foregroundMark x1="29880" y1="85135" x2="29880" y2="85135"/>
                          <a14:foregroundMark x1="40837" y1="88224" x2="40837" y2="88224"/>
                          <a14:foregroundMark x1="47809" y1="85328" x2="47809" y2="85328"/>
                          <a14:foregroundMark x1="61155" y1="84749" x2="61155" y2="84749"/>
                          <a14:foregroundMark x1="70717" y1="84942" x2="70717" y2="84942"/>
                          <a14:foregroundMark x1="86853" y1="85714" x2="86853" y2="85714"/>
                          <a14:backgroundMark x1="31673" y1="87645" x2="31673" y2="87645"/>
                          <a14:backgroundMark x1="31873" y1="87645" x2="31275" y2="886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02680" y="1314831"/>
              <a:ext cx="1554713" cy="1604266"/>
            </a:xfrm>
            <a:prstGeom prst="rect">
              <a:avLst/>
            </a:prstGeom>
          </p:spPr>
        </p:pic>
        <p:pic>
          <p:nvPicPr>
            <p:cNvPr id="1030" name="Picture 6" descr="Computer Icons Pro Git, github logo, text, logo png | PNGEgg">
              <a:extLst>
                <a:ext uri="{FF2B5EF4-FFF2-40B4-BE49-F238E27FC236}">
                  <a16:creationId xmlns:a16="http://schemas.microsoft.com/office/drawing/2014/main" id="{93415BA0-41BB-42BE-9A45-3392F39CA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897" b="94253" l="5747" r="89943">
                          <a14:foregroundMark x1="44828" y1="12356" x2="41092" y2="6897"/>
                          <a14:foregroundMark x1="13218" y1="41954" x2="8621" y2="40805"/>
                          <a14:foregroundMark x1="56322" y1="76437" x2="56322" y2="76437"/>
                          <a14:foregroundMark x1="71839" y1="68966" x2="71839" y2="68966"/>
                          <a14:foregroundMark x1="71839" y1="77299" x2="71839" y2="77299"/>
                          <a14:foregroundMark x1="71839" y1="77299" x2="71839" y2="77299"/>
                          <a14:foregroundMark x1="82184" y1="75000" x2="82184" y2="75000"/>
                          <a14:foregroundMark x1="82184" y1="75000" x2="82184" y2="75000"/>
                          <a14:foregroundMark x1="54023" y1="79023" x2="54023" y2="79023"/>
                          <a14:foregroundMark x1="54023" y1="79023" x2="54023" y2="79023"/>
                          <a14:foregroundMark x1="53448" y1="91954" x2="53448" y2="91954"/>
                          <a14:foregroundMark x1="53448" y1="91954" x2="53448" y2="91954"/>
                          <a14:foregroundMark x1="55747" y1="94540" x2="55747" y2="94540"/>
                          <a14:foregroundMark x1="55747" y1="94540" x2="55747" y2="94540"/>
                          <a14:foregroundMark x1="55747" y1="94540" x2="55747" y2="94540"/>
                          <a14:foregroundMark x1="55747" y1="94540" x2="55747" y2="94540"/>
                          <a14:foregroundMark x1="8333" y1="39080" x2="5747" y2="40517"/>
                          <a14:backgroundMark x1="39943" y1="2874" x2="40517" y2="31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944" y="3854205"/>
              <a:ext cx="1686913" cy="1686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 descr="그리기, 테이블이(가) 표시된 사진&#10;&#10;자동 생성된 설명">
              <a:extLst>
                <a:ext uri="{FF2B5EF4-FFF2-40B4-BE49-F238E27FC236}">
                  <a16:creationId xmlns:a16="http://schemas.microsoft.com/office/drawing/2014/main" id="{4AC0F873-4895-4362-87CC-CB0E362A3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16125" y1="47216" x2="16125" y2="47216"/>
                          <a14:foregroundMark x1="22750" y1="46548" x2="22750" y2="46548"/>
                          <a14:foregroundMark x1="23375" y1="49666" x2="20875" y2="54343"/>
                          <a14:foregroundMark x1="30034" y1="47884" x2="29750" y2="48998"/>
                          <a14:foregroundMark x1="31000" y1="44098" x2="30034" y2="47884"/>
                          <a14:foregroundMark x1="38875" y1="44321" x2="39375" y2="52339"/>
                          <a14:foregroundMark x1="38625" y1="38307" x2="38625" y2="38307"/>
                          <a14:foregroundMark x1="42750" y1="40757" x2="42375" y2="46102"/>
                          <a14:foregroundMark x1="20250" y1="51448" x2="20250" y2="49443"/>
                          <a14:foregroundMark x1="19750" y1="48775" x2="19500" y2="47661"/>
                          <a14:foregroundMark x1="19500" y1="47661" x2="19500" y2="47439"/>
                          <a14:foregroundMark x1="59500" y1="61024" x2="58750" y2="63252"/>
                          <a14:foregroundMark x1="65875" y1="64143" x2="65875" y2="67261"/>
                          <a14:foregroundMark x1="65625" y1="60579" x2="65625" y2="60579"/>
                          <a14:foregroundMark x1="68625" y1="62361" x2="68625" y2="62361"/>
                          <a14:foregroundMark x1="72250" y1="62361" x2="72250" y2="62361"/>
                          <a14:foregroundMark x1="78250" y1="65256" x2="78250" y2="65256"/>
                          <a14:foregroundMark x1="83875" y1="63920" x2="83875" y2="63920"/>
                          <a14:backgroundMark x1="32125" y1="47884" x2="32125" y2="47884"/>
                          <a14:backgroundMark x1="32125" y1="58575" x2="32125" y2="58575"/>
                          <a14:backgroundMark x1="85375" y1="67483" x2="85375" y2="674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6" t="17477" r="11403" b="26121"/>
            <a:stretch/>
          </p:blipFill>
          <p:spPr>
            <a:xfrm>
              <a:off x="7953071" y="1649271"/>
              <a:ext cx="1271984" cy="1269826"/>
            </a:xfrm>
            <a:prstGeom prst="rect">
              <a:avLst/>
            </a:prstGeom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76890746-FEB9-44D5-96CF-3099CE85D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476" y="4285636"/>
              <a:ext cx="2679834" cy="824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A9DBCC4-F465-4975-8F9F-1313DDFF94F5}"/>
                </a:ext>
              </a:extLst>
            </p:cNvPr>
            <p:cNvCxnSpPr>
              <a:stCxn id="1042" idx="1"/>
            </p:cNvCxnSpPr>
            <p:nvPr/>
          </p:nvCxnSpPr>
          <p:spPr>
            <a:xfrm flipH="1" flipV="1">
              <a:off x="4381643" y="2799376"/>
              <a:ext cx="2135833" cy="189828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20D4473-A4BD-4029-9999-623BDFE75223}"/>
                </a:ext>
              </a:extLst>
            </p:cNvPr>
            <p:cNvCxnSpPr>
              <a:stCxn id="1026" idx="2"/>
            </p:cNvCxnSpPr>
            <p:nvPr/>
          </p:nvCxnSpPr>
          <p:spPr>
            <a:xfrm flipH="1">
              <a:off x="3674293" y="2799376"/>
              <a:ext cx="1" cy="94914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0C27D2F-75BB-44B5-B057-D028E2343124}"/>
                </a:ext>
              </a:extLst>
            </p:cNvPr>
            <p:cNvCxnSpPr>
              <a:stCxn id="14" idx="1"/>
              <a:endCxn id="1026" idx="3"/>
            </p:cNvCxnSpPr>
            <p:nvPr/>
          </p:nvCxnSpPr>
          <p:spPr>
            <a:xfrm flipH="1" flipV="1">
              <a:off x="4381643" y="2093406"/>
              <a:ext cx="1921037" cy="2355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466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C31E1E-E1B5-427B-B003-362F70816523}"/>
              </a:ext>
            </a:extLst>
          </p:cNvPr>
          <p:cNvSpPr txBox="1"/>
          <p:nvPr/>
        </p:nvSpPr>
        <p:spPr>
          <a:xfrm>
            <a:off x="3117831" y="988208"/>
            <a:ext cx="5956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3. </a:t>
            </a:r>
            <a:r>
              <a:rPr lang="ko-KR" altLang="en-US" sz="8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개발 환경 및 계획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4C6C3A-69FD-4AD3-8F53-81F7EA87885C}"/>
              </a:ext>
            </a:extLst>
          </p:cNvPr>
          <p:cNvGrpSpPr/>
          <p:nvPr/>
        </p:nvGrpSpPr>
        <p:grpSpPr>
          <a:xfrm>
            <a:off x="3326454" y="1649927"/>
            <a:ext cx="5539090" cy="3962848"/>
            <a:chOff x="3450490" y="1645407"/>
            <a:chExt cx="5539090" cy="3962848"/>
          </a:xfrm>
        </p:grpSpPr>
        <p:pic>
          <p:nvPicPr>
            <p:cNvPr id="8" name="그림 7" descr="꽃이(가) 표시된 사진&#10;&#10;자동 생성된 설명">
              <a:extLst>
                <a:ext uri="{FF2B5EF4-FFF2-40B4-BE49-F238E27FC236}">
                  <a16:creationId xmlns:a16="http://schemas.microsoft.com/office/drawing/2014/main" id="{2E7BC9B9-15A2-4D79-844B-C594FFEA8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60" t="33456" r="50531" b="27030"/>
            <a:stretch/>
          </p:blipFill>
          <p:spPr>
            <a:xfrm>
              <a:off x="3450490" y="2406627"/>
              <a:ext cx="1309692" cy="1694285"/>
            </a:xfrm>
            <a:prstGeom prst="rect">
              <a:avLst/>
            </a:prstGeom>
          </p:spPr>
        </p:pic>
        <p:pic>
          <p:nvPicPr>
            <p:cNvPr id="15" name="그림 14" descr="꽃, 시계이(가) 표시된 사진&#10;&#10;자동 생성된 설명">
              <a:extLst>
                <a:ext uri="{FF2B5EF4-FFF2-40B4-BE49-F238E27FC236}">
                  <a16:creationId xmlns:a16="http://schemas.microsoft.com/office/drawing/2014/main" id="{EE590C01-7442-4C33-8107-DE01D6D5C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t="26171" r="42303" b="46278"/>
            <a:stretch/>
          </p:blipFill>
          <p:spPr>
            <a:xfrm>
              <a:off x="4125397" y="4052969"/>
              <a:ext cx="1354159" cy="1159624"/>
            </a:xfrm>
            <a:prstGeom prst="rect">
              <a:avLst/>
            </a:prstGeom>
          </p:spPr>
        </p:pic>
        <p:pic>
          <p:nvPicPr>
            <p:cNvPr id="17" name="그림 16" descr="꽃이(가) 표시된 사진&#10;&#10;자동 생성된 설명">
              <a:extLst>
                <a:ext uri="{FF2B5EF4-FFF2-40B4-BE49-F238E27FC236}">
                  <a16:creationId xmlns:a16="http://schemas.microsoft.com/office/drawing/2014/main" id="{C8DEB2B3-7707-4423-90FC-AD3CA4A2A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0" t="20667" r="45818" b="41515"/>
            <a:stretch/>
          </p:blipFill>
          <p:spPr>
            <a:xfrm>
              <a:off x="7503166" y="2200251"/>
              <a:ext cx="1486414" cy="1900661"/>
            </a:xfrm>
            <a:prstGeom prst="rect">
              <a:avLst/>
            </a:prstGeom>
          </p:spPr>
        </p:pic>
        <p:pic>
          <p:nvPicPr>
            <p:cNvPr id="19" name="그림 18" descr="꽃, 소화전이(가) 표시된 사진&#10;&#10;자동 생성된 설명">
              <a:extLst>
                <a:ext uri="{FF2B5EF4-FFF2-40B4-BE49-F238E27FC236}">
                  <a16:creationId xmlns:a16="http://schemas.microsoft.com/office/drawing/2014/main" id="{52ABA79B-6FD6-426F-9680-776DBC48C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5" t="24970" r="45243" b="40121"/>
            <a:stretch/>
          </p:blipFill>
          <p:spPr>
            <a:xfrm>
              <a:off x="5050872" y="1645407"/>
              <a:ext cx="2430454" cy="2868731"/>
            </a:xfrm>
            <a:prstGeom prst="rect">
              <a:avLst/>
            </a:prstGeom>
          </p:spPr>
        </p:pic>
        <p:pic>
          <p:nvPicPr>
            <p:cNvPr id="21" name="그림 20" descr="꽃, 시계, 노트북이(가) 표시된 사진&#10;&#10;자동 생성된 설명">
              <a:extLst>
                <a:ext uri="{FF2B5EF4-FFF2-40B4-BE49-F238E27FC236}">
                  <a16:creationId xmlns:a16="http://schemas.microsoft.com/office/drawing/2014/main" id="{BFEB8DAC-B1E4-4B96-AC1E-C0FD9D7B3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31757" r="51515" b="48364"/>
            <a:stretch/>
          </p:blipFill>
          <p:spPr>
            <a:xfrm>
              <a:off x="7276462" y="4079749"/>
              <a:ext cx="1379913" cy="1363287"/>
            </a:xfrm>
            <a:prstGeom prst="rect">
              <a:avLst/>
            </a:prstGeom>
            <a:effectLst/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061A52B-772D-49F3-9BF6-96031E5D6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3" t="20606" r="44453" b="43030"/>
            <a:stretch/>
          </p:blipFill>
          <p:spPr>
            <a:xfrm>
              <a:off x="5705560" y="4161841"/>
              <a:ext cx="1343558" cy="1446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935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꽃, 식물이(가) 표시된 사진&#10;&#10;자동 생성된 설명">
            <a:extLst>
              <a:ext uri="{FF2B5EF4-FFF2-40B4-BE49-F238E27FC236}">
                <a16:creationId xmlns:a16="http://schemas.microsoft.com/office/drawing/2014/main" id="{6CCB804A-6282-43D6-B48F-516CB20E1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4" t="30060" r="38889" b="50667"/>
          <a:stretch/>
        </p:blipFill>
        <p:spPr>
          <a:xfrm rot="2166932">
            <a:off x="11318872" y="6016456"/>
            <a:ext cx="1632006" cy="137965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633EAF-DCA2-4B6D-B46C-13A8CC3E98BD}"/>
              </a:ext>
            </a:extLst>
          </p:cNvPr>
          <p:cNvGrpSpPr/>
          <p:nvPr/>
        </p:nvGrpSpPr>
        <p:grpSpPr>
          <a:xfrm>
            <a:off x="10335550" y="5358696"/>
            <a:ext cx="1982504" cy="1916514"/>
            <a:chOff x="10335550" y="5358696"/>
            <a:chExt cx="1982504" cy="1916514"/>
          </a:xfrm>
        </p:grpSpPr>
        <p:pic>
          <p:nvPicPr>
            <p:cNvPr id="32" name="그림 31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EA0FC9AE-C66C-4A14-BB7F-E566B4E23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8153866">
              <a:off x="10335550" y="5895560"/>
              <a:ext cx="1632006" cy="1379650"/>
            </a:xfrm>
            <a:prstGeom prst="rect">
              <a:avLst/>
            </a:prstGeom>
          </p:spPr>
        </p:pic>
        <p:pic>
          <p:nvPicPr>
            <p:cNvPr id="33" name="그림 32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61880BEF-D4DA-419A-8697-4099BBF68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11156945" y="5443368"/>
              <a:ext cx="1245782" cy="1076437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FC1AC29-0F66-43A1-B821-8A661D5F368C}"/>
              </a:ext>
            </a:extLst>
          </p:cNvPr>
          <p:cNvGrpSpPr/>
          <p:nvPr/>
        </p:nvGrpSpPr>
        <p:grpSpPr>
          <a:xfrm>
            <a:off x="-694915" y="-254522"/>
            <a:ext cx="1982504" cy="1916514"/>
            <a:chOff x="10335550" y="5358696"/>
            <a:chExt cx="1982504" cy="1916514"/>
          </a:xfrm>
        </p:grpSpPr>
        <p:pic>
          <p:nvPicPr>
            <p:cNvPr id="35" name="그림 34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6D9C13E2-174A-4B75-88A4-8D4020399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8153866">
              <a:off x="10335550" y="5895560"/>
              <a:ext cx="1632006" cy="1379650"/>
            </a:xfrm>
            <a:prstGeom prst="rect">
              <a:avLst/>
            </a:prstGeom>
          </p:spPr>
        </p:pic>
        <p:pic>
          <p:nvPicPr>
            <p:cNvPr id="36" name="그림 35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6DAC770B-B125-4377-BF37-8C63606D2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11156945" y="5443368"/>
              <a:ext cx="1245782" cy="1076437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6C48CE3-338E-4C6B-BA98-41DEA716B520}"/>
              </a:ext>
            </a:extLst>
          </p:cNvPr>
          <p:cNvSpPr txBox="1"/>
          <p:nvPr/>
        </p:nvSpPr>
        <p:spPr>
          <a:xfrm>
            <a:off x="189863" y="274394"/>
            <a:ext cx="5357497" cy="775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accent4">
                    <a:lumMod val="75000"/>
                  </a:schemeClr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AC7649"/>
                </a:solidFill>
              </a:rPr>
              <a:t>03. </a:t>
            </a:r>
            <a:r>
              <a:rPr lang="ko-KR" altLang="en-US" sz="5400" dirty="0">
                <a:solidFill>
                  <a:srgbClr val="AC7649"/>
                </a:solidFill>
              </a:rPr>
              <a:t>개발 환경 및 계획</a:t>
            </a:r>
            <a:endParaRPr lang="ko-KR" altLang="en-US" sz="2400" dirty="0">
              <a:solidFill>
                <a:srgbClr val="AC7649"/>
              </a:solidFill>
            </a:endParaRPr>
          </a:p>
        </p:txBody>
      </p:sp>
      <p:pic>
        <p:nvPicPr>
          <p:cNvPr id="3073" name="_x245273136">
            <a:extLst>
              <a:ext uri="{FF2B5EF4-FFF2-40B4-BE49-F238E27FC236}">
                <a16:creationId xmlns:a16="http://schemas.microsoft.com/office/drawing/2014/main" id="{87E1CF57-DD95-420B-A85A-6C905BB45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104775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7387B98-518E-402B-98A8-421B5BBDFB5C}"/>
              </a:ext>
            </a:extLst>
          </p:cNvPr>
          <p:cNvGrpSpPr/>
          <p:nvPr/>
        </p:nvGrpSpPr>
        <p:grpSpPr>
          <a:xfrm>
            <a:off x="1125726" y="1122320"/>
            <a:ext cx="4707017" cy="2503938"/>
            <a:chOff x="994392" y="1161274"/>
            <a:chExt cx="4707017" cy="25039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BAAFFE-7E68-4344-9278-5AA9EED884E7}"/>
                </a:ext>
              </a:extLst>
            </p:cNvPr>
            <p:cNvSpPr/>
            <p:nvPr/>
          </p:nvSpPr>
          <p:spPr>
            <a:xfrm>
              <a:off x="994393" y="1584008"/>
              <a:ext cx="871961" cy="451412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CPU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41FFA7-F450-47F1-9BBC-B9954AACDAFF}"/>
                </a:ext>
              </a:extLst>
            </p:cNvPr>
            <p:cNvSpPr/>
            <p:nvPr/>
          </p:nvSpPr>
          <p:spPr>
            <a:xfrm>
              <a:off x="994392" y="2128827"/>
              <a:ext cx="871961" cy="451413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RAM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37D8331-C834-4CD2-8298-6BAEC492FF4C}"/>
                </a:ext>
              </a:extLst>
            </p:cNvPr>
            <p:cNvSpPr/>
            <p:nvPr/>
          </p:nvSpPr>
          <p:spPr>
            <a:xfrm>
              <a:off x="994392" y="2683562"/>
              <a:ext cx="871961" cy="451413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Mem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959B0B-3837-4EBA-BAB9-3F1FEFD25202}"/>
                </a:ext>
              </a:extLst>
            </p:cNvPr>
            <p:cNvSpPr/>
            <p:nvPr/>
          </p:nvSpPr>
          <p:spPr>
            <a:xfrm>
              <a:off x="1937851" y="1584007"/>
              <a:ext cx="3763558" cy="451413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Intel i5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이상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6FE309-8178-4E08-B67E-18A41CE6C5FB}"/>
                </a:ext>
              </a:extLst>
            </p:cNvPr>
            <p:cNvSpPr/>
            <p:nvPr/>
          </p:nvSpPr>
          <p:spPr>
            <a:xfrm>
              <a:off x="1937851" y="2128827"/>
              <a:ext cx="3763558" cy="451413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권장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8GB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6B96CD2-EAFF-423D-BF01-43793C2B09C1}"/>
                </a:ext>
              </a:extLst>
            </p:cNvPr>
            <p:cNvSpPr/>
            <p:nvPr/>
          </p:nvSpPr>
          <p:spPr>
            <a:xfrm>
              <a:off x="1937851" y="2670638"/>
              <a:ext cx="3763558" cy="451413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권장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4GB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1DCE80C-8047-4ACB-AE8F-F5A7BB4B1DFA}"/>
                </a:ext>
              </a:extLst>
            </p:cNvPr>
            <p:cNvSpPr/>
            <p:nvPr/>
          </p:nvSpPr>
          <p:spPr>
            <a:xfrm>
              <a:off x="994392" y="3213798"/>
              <a:ext cx="871961" cy="451414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해상도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E4DE573-EBDE-4447-8399-FA6A19872CBD}"/>
                </a:ext>
              </a:extLst>
            </p:cNvPr>
            <p:cNvSpPr/>
            <p:nvPr/>
          </p:nvSpPr>
          <p:spPr>
            <a:xfrm>
              <a:off x="1937851" y="3212449"/>
              <a:ext cx="3763558" cy="451414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최소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1280 × 800 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B6750A-3BD5-44BE-8872-B945D221B6E7}"/>
                </a:ext>
              </a:extLst>
            </p:cNvPr>
            <p:cNvSpPr txBox="1"/>
            <p:nvPr/>
          </p:nvSpPr>
          <p:spPr>
            <a:xfrm>
              <a:off x="994392" y="1161274"/>
              <a:ext cx="21320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[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하드웨어 개발 환경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]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04CA51-4DA7-45A7-8445-BD5DED3E31D2}"/>
              </a:ext>
            </a:extLst>
          </p:cNvPr>
          <p:cNvGrpSpPr/>
          <p:nvPr/>
        </p:nvGrpSpPr>
        <p:grpSpPr>
          <a:xfrm>
            <a:off x="1125726" y="3816696"/>
            <a:ext cx="4707017" cy="2513166"/>
            <a:chOff x="994392" y="3855650"/>
            <a:chExt cx="4707017" cy="251316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BD2B2CF-71D0-4C56-8B04-74A847FDE064}"/>
                </a:ext>
              </a:extLst>
            </p:cNvPr>
            <p:cNvSpPr/>
            <p:nvPr/>
          </p:nvSpPr>
          <p:spPr>
            <a:xfrm>
              <a:off x="994393" y="4287612"/>
              <a:ext cx="871961" cy="451412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OS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FF9350-2141-4926-9749-1FE63ACA8200}"/>
                </a:ext>
              </a:extLst>
            </p:cNvPr>
            <p:cNvSpPr/>
            <p:nvPr/>
          </p:nvSpPr>
          <p:spPr>
            <a:xfrm>
              <a:off x="994392" y="4832431"/>
              <a:ext cx="871961" cy="451413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Size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49F671E-9174-415E-86B6-8E60455CB5CF}"/>
                </a:ext>
              </a:extLst>
            </p:cNvPr>
            <p:cNvSpPr/>
            <p:nvPr/>
          </p:nvSpPr>
          <p:spPr>
            <a:xfrm>
              <a:off x="994392" y="5387166"/>
              <a:ext cx="871961" cy="451413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해상도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9FBF8A4-9D26-49AD-8697-1BC31DB3CAD7}"/>
                </a:ext>
              </a:extLst>
            </p:cNvPr>
            <p:cNvSpPr/>
            <p:nvPr/>
          </p:nvSpPr>
          <p:spPr>
            <a:xfrm>
              <a:off x="1937851" y="4287611"/>
              <a:ext cx="3763558" cy="451413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Android 4.2(Jelly bean)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이상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EC1E421-159B-42DC-8F08-FC34239D0798}"/>
                </a:ext>
              </a:extLst>
            </p:cNvPr>
            <p:cNvSpPr/>
            <p:nvPr/>
          </p:nvSpPr>
          <p:spPr>
            <a:xfrm>
              <a:off x="1937851" y="4832431"/>
              <a:ext cx="3763558" cy="451413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6.3”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274EC05-9FF2-43F6-B2B9-4F8D59CEC4E2}"/>
                </a:ext>
              </a:extLst>
            </p:cNvPr>
            <p:cNvSpPr/>
            <p:nvPr/>
          </p:nvSpPr>
          <p:spPr>
            <a:xfrm>
              <a:off x="1937851" y="5374242"/>
              <a:ext cx="3763558" cy="451413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1440 × 2960 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F768EE8-6633-4224-9D20-03FC22DAC28B}"/>
                </a:ext>
              </a:extLst>
            </p:cNvPr>
            <p:cNvSpPr/>
            <p:nvPr/>
          </p:nvSpPr>
          <p:spPr>
            <a:xfrm>
              <a:off x="994392" y="5917402"/>
              <a:ext cx="871961" cy="451414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DPI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B0E50A8-A468-48D3-AE2A-3B91A84558C8}"/>
                </a:ext>
              </a:extLst>
            </p:cNvPr>
            <p:cNvSpPr/>
            <p:nvPr/>
          </p:nvSpPr>
          <p:spPr>
            <a:xfrm>
              <a:off x="1937851" y="5916053"/>
              <a:ext cx="3763558" cy="451414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560 dpi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0BC0BB-D83B-461D-81CB-7F45856638D5}"/>
                </a:ext>
              </a:extLst>
            </p:cNvPr>
            <p:cNvSpPr txBox="1"/>
            <p:nvPr/>
          </p:nvSpPr>
          <p:spPr>
            <a:xfrm>
              <a:off x="994392" y="3855650"/>
              <a:ext cx="21320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[ AVD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개발 환경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]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625214-FA35-4BA2-B94F-33B7F04E8DE6}"/>
              </a:ext>
            </a:extLst>
          </p:cNvPr>
          <p:cNvGrpSpPr/>
          <p:nvPr/>
        </p:nvGrpSpPr>
        <p:grpSpPr>
          <a:xfrm>
            <a:off x="6236666" y="1545053"/>
            <a:ext cx="4829607" cy="4661154"/>
            <a:chOff x="6239482" y="1480606"/>
            <a:chExt cx="4829607" cy="466115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5D7AA3C-04BD-4E6D-9D56-3E5E2AD98FF6}"/>
                </a:ext>
              </a:extLst>
            </p:cNvPr>
            <p:cNvSpPr/>
            <p:nvPr/>
          </p:nvSpPr>
          <p:spPr>
            <a:xfrm>
              <a:off x="6362071" y="1961953"/>
              <a:ext cx="871961" cy="761451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OS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B87E0B-F3A4-4ABD-8059-E4E412875E16}"/>
                </a:ext>
              </a:extLst>
            </p:cNvPr>
            <p:cNvSpPr/>
            <p:nvPr/>
          </p:nvSpPr>
          <p:spPr>
            <a:xfrm>
              <a:off x="6362072" y="2863457"/>
              <a:ext cx="871961" cy="1478308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환경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7DC97DA-328B-4BC0-8E54-FC3D1CB0507C}"/>
                </a:ext>
              </a:extLst>
            </p:cNvPr>
            <p:cNvSpPr/>
            <p:nvPr/>
          </p:nvSpPr>
          <p:spPr>
            <a:xfrm>
              <a:off x="6362072" y="4497280"/>
              <a:ext cx="871961" cy="761448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도구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67EFEFD-310A-4871-8D8C-5F414878D873}"/>
                </a:ext>
              </a:extLst>
            </p:cNvPr>
            <p:cNvSpPr/>
            <p:nvPr/>
          </p:nvSpPr>
          <p:spPr>
            <a:xfrm>
              <a:off x="7305531" y="1961953"/>
              <a:ext cx="3763558" cy="758711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Microsoft Windows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10, 8.1, 8, 7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D4AA0B1-43B5-473F-AD8E-A958E3E3BF45}"/>
                </a:ext>
              </a:extLst>
            </p:cNvPr>
            <p:cNvSpPr/>
            <p:nvPr/>
          </p:nvSpPr>
          <p:spPr>
            <a:xfrm>
              <a:off x="7305531" y="2863457"/>
              <a:ext cx="3763558" cy="1478308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Android Studio Virtual Device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Firebase </a:t>
              </a:r>
              <a:r>
                <a:rPr lang="en-US" altLang="ko-KR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Firestore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Git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Trello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0EFBF6-B5A5-4557-922E-B815869509C6}"/>
                </a:ext>
              </a:extLst>
            </p:cNvPr>
            <p:cNvSpPr/>
            <p:nvPr/>
          </p:nvSpPr>
          <p:spPr>
            <a:xfrm>
              <a:off x="7305531" y="4479150"/>
              <a:ext cx="3763558" cy="761448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Android Studio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ED7E3A4-1BF3-42A8-BC01-E4789A3E346F}"/>
                </a:ext>
              </a:extLst>
            </p:cNvPr>
            <p:cNvSpPr/>
            <p:nvPr/>
          </p:nvSpPr>
          <p:spPr>
            <a:xfrm>
              <a:off x="6362072" y="5380309"/>
              <a:ext cx="871961" cy="761451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언어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35E4FF3-FDF4-4EE2-BF3B-35505770DA26}"/>
                </a:ext>
              </a:extLst>
            </p:cNvPr>
            <p:cNvSpPr/>
            <p:nvPr/>
          </p:nvSpPr>
          <p:spPr>
            <a:xfrm>
              <a:off x="7305531" y="5377209"/>
              <a:ext cx="3763558" cy="761451"/>
            </a:xfrm>
            <a:prstGeom prst="rect">
              <a:avLst/>
            </a:prstGeom>
            <a:solidFill>
              <a:srgbClr val="FEF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JAVA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535AA33-3493-4470-99EA-475EC1431170}"/>
                </a:ext>
              </a:extLst>
            </p:cNvPr>
            <p:cNvSpPr txBox="1"/>
            <p:nvPr/>
          </p:nvSpPr>
          <p:spPr>
            <a:xfrm>
              <a:off x="6239482" y="1480606"/>
              <a:ext cx="21320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소프트웨어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개발 환경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0071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꽃, 식물이(가) 표시된 사진&#10;&#10;자동 생성된 설명">
            <a:extLst>
              <a:ext uri="{FF2B5EF4-FFF2-40B4-BE49-F238E27FC236}">
                <a16:creationId xmlns:a16="http://schemas.microsoft.com/office/drawing/2014/main" id="{6CCB804A-6282-43D6-B48F-516CB20E1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4" t="30060" r="38889" b="50667"/>
          <a:stretch/>
        </p:blipFill>
        <p:spPr>
          <a:xfrm rot="2166932">
            <a:off x="11318872" y="6016456"/>
            <a:ext cx="1632006" cy="137965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633EAF-DCA2-4B6D-B46C-13A8CC3E98BD}"/>
              </a:ext>
            </a:extLst>
          </p:cNvPr>
          <p:cNvGrpSpPr/>
          <p:nvPr/>
        </p:nvGrpSpPr>
        <p:grpSpPr>
          <a:xfrm>
            <a:off x="10335550" y="5358696"/>
            <a:ext cx="1982504" cy="1916514"/>
            <a:chOff x="10335550" y="5358696"/>
            <a:chExt cx="1982504" cy="1916514"/>
          </a:xfrm>
        </p:grpSpPr>
        <p:pic>
          <p:nvPicPr>
            <p:cNvPr id="32" name="그림 31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EA0FC9AE-C66C-4A14-BB7F-E566B4E23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8153866">
              <a:off x="10335550" y="5895560"/>
              <a:ext cx="1632006" cy="1379650"/>
            </a:xfrm>
            <a:prstGeom prst="rect">
              <a:avLst/>
            </a:prstGeom>
          </p:spPr>
        </p:pic>
        <p:pic>
          <p:nvPicPr>
            <p:cNvPr id="33" name="그림 32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61880BEF-D4DA-419A-8697-4099BBF68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11156945" y="5443368"/>
              <a:ext cx="1245782" cy="1076437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FC1AC29-0F66-43A1-B821-8A661D5F368C}"/>
              </a:ext>
            </a:extLst>
          </p:cNvPr>
          <p:cNvGrpSpPr/>
          <p:nvPr/>
        </p:nvGrpSpPr>
        <p:grpSpPr>
          <a:xfrm>
            <a:off x="-694915" y="-254522"/>
            <a:ext cx="1982504" cy="1916514"/>
            <a:chOff x="10335550" y="5358696"/>
            <a:chExt cx="1982504" cy="1916514"/>
          </a:xfrm>
        </p:grpSpPr>
        <p:pic>
          <p:nvPicPr>
            <p:cNvPr id="35" name="그림 34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6D9C13E2-174A-4B75-88A4-8D4020399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8153866">
              <a:off x="10335550" y="5895560"/>
              <a:ext cx="1632006" cy="1379650"/>
            </a:xfrm>
            <a:prstGeom prst="rect">
              <a:avLst/>
            </a:prstGeom>
          </p:spPr>
        </p:pic>
        <p:pic>
          <p:nvPicPr>
            <p:cNvPr id="36" name="그림 35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6DAC770B-B125-4377-BF37-8C63606D2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11156945" y="5443368"/>
              <a:ext cx="1245782" cy="1076437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34BF790-18CB-49B4-94A8-04E3DD50CCD2}"/>
              </a:ext>
            </a:extLst>
          </p:cNvPr>
          <p:cNvGrpSpPr/>
          <p:nvPr/>
        </p:nvGrpSpPr>
        <p:grpSpPr>
          <a:xfrm>
            <a:off x="1485299" y="1742712"/>
            <a:ext cx="8955773" cy="3385032"/>
            <a:chOff x="1646058" y="2116844"/>
            <a:chExt cx="8955773" cy="3385032"/>
          </a:xfrm>
        </p:grpSpPr>
        <p:pic>
          <p:nvPicPr>
            <p:cNvPr id="1026" name="Picture 2" descr="The Agile Website Design Process">
              <a:extLst>
                <a:ext uri="{FF2B5EF4-FFF2-40B4-BE49-F238E27FC236}">
                  <a16:creationId xmlns:a16="http://schemas.microsoft.com/office/drawing/2014/main" id="{17B5E889-20D5-40FF-A254-0996AAC77D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5484" y1="60546" x2="25484" y2="60546"/>
                          <a14:foregroundMark x1="45392" y1="60395" x2="45392" y2="60395"/>
                          <a14:foregroundMark x1="79750" y1="61002" x2="79750" y2="610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2" t="29301" r="14687" b="32665"/>
            <a:stretch/>
          </p:blipFill>
          <p:spPr bwMode="auto">
            <a:xfrm>
              <a:off x="2308008" y="2384183"/>
              <a:ext cx="7575984" cy="3117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954755-87B6-4C3D-B1C1-A9ED1773E1B9}"/>
                </a:ext>
              </a:extLst>
            </p:cNvPr>
            <p:cNvSpPr txBox="1"/>
            <p:nvPr/>
          </p:nvSpPr>
          <p:spPr>
            <a:xfrm>
              <a:off x="3809201" y="4752731"/>
              <a:ext cx="797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C7649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rPr>
                <a:t>Ideas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AC7649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61B75B-82C4-4B92-B612-50D35D4FF0D6}"/>
                </a:ext>
              </a:extLst>
            </p:cNvPr>
            <p:cNvSpPr txBox="1"/>
            <p:nvPr/>
          </p:nvSpPr>
          <p:spPr>
            <a:xfrm>
              <a:off x="1646058" y="4741156"/>
              <a:ext cx="818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srgbClr val="AC7649"/>
                  </a:solidFill>
                  <a:latin typeface="나눔스퀘어"/>
                  <a:ea typeface="나눔스퀘어"/>
                </a:rPr>
                <a:t>Goals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AC7649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004E6E-3059-4615-8535-ED0CC8673D98}"/>
                </a:ext>
              </a:extLst>
            </p:cNvPr>
            <p:cNvSpPr txBox="1"/>
            <p:nvPr/>
          </p:nvSpPr>
          <p:spPr>
            <a:xfrm>
              <a:off x="5822618" y="4741156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srgbClr val="AC7649"/>
                  </a:solidFill>
                  <a:latin typeface="나눔스퀘어"/>
                  <a:ea typeface="나눔스퀘어"/>
                </a:rPr>
                <a:t>Plan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AC7649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C87B4B-D075-4F35-8000-160FCDC0054B}"/>
                </a:ext>
              </a:extLst>
            </p:cNvPr>
            <p:cNvSpPr txBox="1"/>
            <p:nvPr/>
          </p:nvSpPr>
          <p:spPr>
            <a:xfrm>
              <a:off x="9569176" y="4741156"/>
              <a:ext cx="1032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srgbClr val="AC7649"/>
                  </a:solidFill>
                  <a:latin typeface="나눔스퀘어"/>
                  <a:ea typeface="나눔스퀘어"/>
                </a:rPr>
                <a:t>Launch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AC7649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E21941-B931-4157-97C6-8C76C9379E18}"/>
                </a:ext>
              </a:extLst>
            </p:cNvPr>
            <p:cNvSpPr txBox="1"/>
            <p:nvPr/>
          </p:nvSpPr>
          <p:spPr>
            <a:xfrm>
              <a:off x="6880925" y="3667433"/>
              <a:ext cx="899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srgbClr val="AC7649"/>
                  </a:solidFill>
                  <a:latin typeface="나눔스퀘어"/>
                  <a:ea typeface="나눔스퀘어"/>
                </a:rPr>
                <a:t>Sprint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AC7649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C7A3AA-13F5-4017-BD77-EAF6E284CE26}"/>
                </a:ext>
              </a:extLst>
            </p:cNvPr>
            <p:cNvSpPr txBox="1"/>
            <p:nvPr/>
          </p:nvSpPr>
          <p:spPr>
            <a:xfrm>
              <a:off x="8480217" y="2116844"/>
              <a:ext cx="1175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srgbClr val="AC7649"/>
                  </a:solidFill>
                  <a:latin typeface="나눔스퀘어"/>
                  <a:ea typeface="나눔스퀘어"/>
                </a:rPr>
                <a:t>Iteration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AC7649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153F19F-5B5E-4519-9824-355C839ACCB6}"/>
              </a:ext>
            </a:extLst>
          </p:cNvPr>
          <p:cNvSpPr txBox="1"/>
          <p:nvPr/>
        </p:nvSpPr>
        <p:spPr>
          <a:xfrm>
            <a:off x="8101047" y="2490976"/>
            <a:ext cx="1233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Week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8377444-AD7D-4CD1-80C6-0474EB3387DA}"/>
              </a:ext>
            </a:extLst>
          </p:cNvPr>
          <p:cNvSpPr txBox="1"/>
          <p:nvPr/>
        </p:nvSpPr>
        <p:spPr>
          <a:xfrm>
            <a:off x="6309797" y="3756826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1~2 Month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C48CE3-338E-4C6B-BA98-41DEA716B520}"/>
              </a:ext>
            </a:extLst>
          </p:cNvPr>
          <p:cNvSpPr txBox="1"/>
          <p:nvPr/>
        </p:nvSpPr>
        <p:spPr>
          <a:xfrm>
            <a:off x="189863" y="274394"/>
            <a:ext cx="5357497" cy="775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accent4">
                    <a:lumMod val="75000"/>
                  </a:schemeClr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AC7649"/>
                </a:solidFill>
              </a:rPr>
              <a:t>03. </a:t>
            </a:r>
            <a:r>
              <a:rPr lang="ko-KR" altLang="en-US" sz="5400" dirty="0">
                <a:solidFill>
                  <a:srgbClr val="AC7649"/>
                </a:solidFill>
              </a:rPr>
              <a:t>개발 환경 및 계획</a:t>
            </a:r>
            <a:endParaRPr lang="ko-KR" altLang="en-US" sz="2400" dirty="0">
              <a:solidFill>
                <a:srgbClr val="AC7649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8F5CAF-E95E-47A3-BCCE-93441A228204}"/>
              </a:ext>
            </a:extLst>
          </p:cNvPr>
          <p:cNvSpPr txBox="1"/>
          <p:nvPr/>
        </p:nvSpPr>
        <p:spPr>
          <a:xfrm>
            <a:off x="1862715" y="1946636"/>
            <a:ext cx="25827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AC7649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Agile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C7649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방법론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AC7649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fontAlgn="base" latinLnBrk="0"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C7649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742950" lvl="1" indent="-285750" fontAlgn="base" latinLnBrk="0">
              <a:buFontTx/>
              <a:buChar char="-"/>
              <a:defRPr/>
            </a:pPr>
            <a:r>
              <a:rPr lang="ko-KR" altLang="en-US" sz="1600" dirty="0">
                <a:solidFill>
                  <a:srgbClr val="AC76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수정</a:t>
            </a:r>
            <a:endParaRPr lang="en-US" altLang="ko-KR" sz="1600" dirty="0">
              <a:solidFill>
                <a:srgbClr val="AC764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fontAlgn="base" latinLnBrk="0">
              <a:buFontTx/>
              <a:buChar char="-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C7649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피드백 반영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AC7649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382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1D60A48-9F8D-4185-868B-B41835C3E0F7}"/>
              </a:ext>
            </a:extLst>
          </p:cNvPr>
          <p:cNvGrpSpPr/>
          <p:nvPr/>
        </p:nvGrpSpPr>
        <p:grpSpPr>
          <a:xfrm>
            <a:off x="-694915" y="-254522"/>
            <a:ext cx="1982504" cy="1916514"/>
            <a:chOff x="10335550" y="5358696"/>
            <a:chExt cx="1982504" cy="1916514"/>
          </a:xfrm>
        </p:grpSpPr>
        <p:pic>
          <p:nvPicPr>
            <p:cNvPr id="26" name="그림 25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00AD9621-818B-4662-A76F-BE919E77A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8153866">
              <a:off x="10335550" y="5895560"/>
              <a:ext cx="1632006" cy="1379650"/>
            </a:xfrm>
            <a:prstGeom prst="rect">
              <a:avLst/>
            </a:prstGeom>
          </p:spPr>
        </p:pic>
        <p:pic>
          <p:nvPicPr>
            <p:cNvPr id="27" name="그림 26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DEB32C98-5ACA-4734-8C9B-1D7A67B45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11156945" y="5443368"/>
              <a:ext cx="1245782" cy="107643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FD5653-E991-42EC-B9A8-4A6AB15025A9}"/>
              </a:ext>
            </a:extLst>
          </p:cNvPr>
          <p:cNvSpPr txBox="1"/>
          <p:nvPr/>
        </p:nvSpPr>
        <p:spPr>
          <a:xfrm>
            <a:off x="189863" y="274394"/>
            <a:ext cx="5357497" cy="775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accent4">
                    <a:lumMod val="75000"/>
                  </a:schemeClr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AC7649"/>
                </a:solidFill>
              </a:rPr>
              <a:t>03. </a:t>
            </a:r>
            <a:r>
              <a:rPr lang="ko-KR" altLang="en-US" sz="5400" dirty="0">
                <a:solidFill>
                  <a:srgbClr val="AC7649"/>
                </a:solidFill>
              </a:rPr>
              <a:t>개발 환경 및 계획</a:t>
            </a:r>
            <a:endParaRPr lang="ko-KR" altLang="en-US" sz="2400" dirty="0">
              <a:solidFill>
                <a:srgbClr val="AC7649"/>
              </a:solidFill>
            </a:endParaRPr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1E9F06C5-95FD-4EAF-A91F-16EA3E455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83" y="1267700"/>
            <a:ext cx="7264574" cy="3310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5A6831FA-3B9F-4BDD-868C-958AA29AC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70" y="2565253"/>
            <a:ext cx="7264574" cy="37408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230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1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065B6A-6440-49A7-936D-E8DC53938815}"/>
              </a:ext>
            </a:extLst>
          </p:cNvPr>
          <p:cNvSpPr txBox="1"/>
          <p:nvPr/>
        </p:nvSpPr>
        <p:spPr>
          <a:xfrm>
            <a:off x="3569507" y="804372"/>
            <a:ext cx="5052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Thank you for</a:t>
            </a:r>
            <a:r>
              <a:rPr lang="ko-KR" altLang="en-US" sz="6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 </a:t>
            </a:r>
            <a:r>
              <a:rPr lang="en-US" altLang="ko-KR" sz="6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listening</a:t>
            </a:r>
            <a:endParaRPr lang="ko-KR" altLang="en-US" sz="6000" dirty="0">
              <a:solidFill>
                <a:srgbClr val="AC7649"/>
              </a:solidFill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D82DE9-FF29-4046-9C29-10F1778E4945}"/>
              </a:ext>
            </a:extLst>
          </p:cNvPr>
          <p:cNvGrpSpPr/>
          <p:nvPr/>
        </p:nvGrpSpPr>
        <p:grpSpPr>
          <a:xfrm>
            <a:off x="3326455" y="2144896"/>
            <a:ext cx="5539090" cy="3703435"/>
            <a:chOff x="3450490" y="2144896"/>
            <a:chExt cx="5539090" cy="3703435"/>
          </a:xfrm>
        </p:grpSpPr>
        <p:pic>
          <p:nvPicPr>
            <p:cNvPr id="7" name="그림 6" descr="꽃이(가) 표시된 사진&#10;&#10;자동 생성된 설명">
              <a:extLst>
                <a:ext uri="{FF2B5EF4-FFF2-40B4-BE49-F238E27FC236}">
                  <a16:creationId xmlns:a16="http://schemas.microsoft.com/office/drawing/2014/main" id="{3CD9BCA7-4073-4A93-88BE-29614C14A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60" t="33456" r="50531" b="27030"/>
            <a:stretch/>
          </p:blipFill>
          <p:spPr>
            <a:xfrm>
              <a:off x="3450490" y="2406627"/>
              <a:ext cx="1309692" cy="1694285"/>
            </a:xfrm>
            <a:prstGeom prst="rect">
              <a:avLst/>
            </a:prstGeom>
          </p:spPr>
        </p:pic>
        <p:pic>
          <p:nvPicPr>
            <p:cNvPr id="9" name="그림 8" descr="꽃이(가) 표시된 사진&#10;&#10;자동 생성된 설명">
              <a:extLst>
                <a:ext uri="{FF2B5EF4-FFF2-40B4-BE49-F238E27FC236}">
                  <a16:creationId xmlns:a16="http://schemas.microsoft.com/office/drawing/2014/main" id="{0D6DC898-579B-44E4-A5C8-5C3176849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0" t="20667" r="45818" b="41515"/>
            <a:stretch/>
          </p:blipFill>
          <p:spPr>
            <a:xfrm>
              <a:off x="7503166" y="2200251"/>
              <a:ext cx="1486414" cy="1900661"/>
            </a:xfrm>
            <a:prstGeom prst="rect">
              <a:avLst/>
            </a:prstGeom>
          </p:spPr>
        </p:pic>
        <p:pic>
          <p:nvPicPr>
            <p:cNvPr id="11" name="그림 10" descr="꽃, 소화전이(가) 표시된 사진&#10;&#10;자동 생성된 설명">
              <a:extLst>
                <a:ext uri="{FF2B5EF4-FFF2-40B4-BE49-F238E27FC236}">
                  <a16:creationId xmlns:a16="http://schemas.microsoft.com/office/drawing/2014/main" id="{B965F7E2-8CEC-44C7-B20D-F91B6872F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5" t="24970" r="45243" b="40121"/>
            <a:stretch/>
          </p:blipFill>
          <p:spPr>
            <a:xfrm>
              <a:off x="3868471" y="3653771"/>
              <a:ext cx="1859281" cy="2194560"/>
            </a:xfrm>
            <a:prstGeom prst="rect">
              <a:avLst/>
            </a:prstGeom>
          </p:spPr>
        </p:pic>
        <p:pic>
          <p:nvPicPr>
            <p:cNvPr id="13" name="그림 12" descr="꽃, 시계, 노트북이(가) 표시된 사진&#10;&#10;자동 생성된 설명">
              <a:extLst>
                <a:ext uri="{FF2B5EF4-FFF2-40B4-BE49-F238E27FC236}">
                  <a16:creationId xmlns:a16="http://schemas.microsoft.com/office/drawing/2014/main" id="{A9B9DA6E-894F-4C33-B57F-375565BBF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31757" r="51515" b="48364"/>
            <a:stretch/>
          </p:blipFill>
          <p:spPr>
            <a:xfrm>
              <a:off x="7276462" y="4079749"/>
              <a:ext cx="1379913" cy="1363287"/>
            </a:xfrm>
            <a:prstGeom prst="rect">
              <a:avLst/>
            </a:prstGeom>
            <a:effectLst/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17EBCF0-6309-4282-BB6F-E50CC7854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3" t="20606" r="44453" b="43030"/>
            <a:stretch/>
          </p:blipFill>
          <p:spPr>
            <a:xfrm>
              <a:off x="5705560" y="4161841"/>
              <a:ext cx="1343558" cy="1446414"/>
            </a:xfrm>
            <a:prstGeom prst="rect">
              <a:avLst/>
            </a:prstGeom>
          </p:spPr>
        </p:pic>
        <p:pic>
          <p:nvPicPr>
            <p:cNvPr id="17" name="그림 16" descr="검은색, 고양이, 시계이(가) 표시된 사진&#10;&#10;자동 생성된 설명">
              <a:extLst>
                <a:ext uri="{FF2B5EF4-FFF2-40B4-BE49-F238E27FC236}">
                  <a16:creationId xmlns:a16="http://schemas.microsoft.com/office/drawing/2014/main" id="{E78CF5C2-3618-4090-AE94-745E9B2CE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5" t="24976" r="40999" b="37205"/>
            <a:stretch/>
          </p:blipFill>
          <p:spPr>
            <a:xfrm>
              <a:off x="4915539" y="2144896"/>
              <a:ext cx="2230430" cy="1934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561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CF1BFDC-4D89-45A4-8520-CE5F3CE9C3D6}"/>
              </a:ext>
            </a:extLst>
          </p:cNvPr>
          <p:cNvSpPr txBox="1">
            <a:spLocks/>
          </p:cNvSpPr>
          <p:nvPr/>
        </p:nvSpPr>
        <p:spPr>
          <a:xfrm>
            <a:off x="436006" y="346815"/>
            <a:ext cx="1552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600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pic>
        <p:nvPicPr>
          <p:cNvPr id="23" name="그림 22" descr="꽃, 소화전이(가) 표시된 사진&#10;&#10;자동 생성된 설명">
            <a:extLst>
              <a:ext uri="{FF2B5EF4-FFF2-40B4-BE49-F238E27FC236}">
                <a16:creationId xmlns:a16="http://schemas.microsoft.com/office/drawing/2014/main" id="{FCF955DB-630D-4808-8A4C-506151CE3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5" t="24970" r="45243" b="40121"/>
          <a:stretch/>
        </p:blipFill>
        <p:spPr>
          <a:xfrm>
            <a:off x="1862526" y="126855"/>
            <a:ext cx="1087605" cy="128373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4435633-AE5F-46F9-A298-ABB4D0995015}"/>
              </a:ext>
            </a:extLst>
          </p:cNvPr>
          <p:cNvGrpSpPr/>
          <p:nvPr/>
        </p:nvGrpSpPr>
        <p:grpSpPr>
          <a:xfrm>
            <a:off x="1312785" y="1974786"/>
            <a:ext cx="5344733" cy="1782493"/>
            <a:chOff x="1173891" y="1680874"/>
            <a:chExt cx="5344733" cy="1782493"/>
          </a:xfrm>
        </p:grpSpPr>
        <p:pic>
          <p:nvPicPr>
            <p:cNvPr id="25" name="그림 24" descr="앉아있는, 하얀색, 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03018BE0-572E-4058-A240-E0E99ACEE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6" t="41995" r="16697" b="41181"/>
            <a:stretch/>
          </p:blipFill>
          <p:spPr>
            <a:xfrm>
              <a:off x="1917944" y="1998320"/>
              <a:ext cx="3697920" cy="146504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B84D2E-6B36-4162-BD67-A841AD712C26}"/>
                </a:ext>
              </a:extLst>
            </p:cNvPr>
            <p:cNvSpPr txBox="1"/>
            <p:nvPr/>
          </p:nvSpPr>
          <p:spPr>
            <a:xfrm>
              <a:off x="1173891" y="2403453"/>
              <a:ext cx="5344733" cy="7755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3600" b="1" dirty="0"/>
                <a:t>1. </a:t>
              </a:r>
              <a:r>
                <a:rPr lang="ko-KR" altLang="en-US" sz="3600" b="1" dirty="0"/>
                <a:t>팀 소개</a:t>
              </a:r>
            </a:p>
          </p:txBody>
        </p:sp>
        <p:pic>
          <p:nvPicPr>
            <p:cNvPr id="27" name="그림 26" descr="꽃이(가) 표시된 사진&#10;&#10;자동 생성된 설명">
              <a:extLst>
                <a:ext uri="{FF2B5EF4-FFF2-40B4-BE49-F238E27FC236}">
                  <a16:creationId xmlns:a16="http://schemas.microsoft.com/office/drawing/2014/main" id="{DE1F1FAB-8403-4725-8483-5331F9414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60" t="33456" r="50531" b="27030"/>
            <a:stretch/>
          </p:blipFill>
          <p:spPr>
            <a:xfrm>
              <a:off x="1408384" y="1680874"/>
              <a:ext cx="881513" cy="1140371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30EE7BE-F132-4C2A-B5B3-AE4025AA2976}"/>
              </a:ext>
            </a:extLst>
          </p:cNvPr>
          <p:cNvGrpSpPr/>
          <p:nvPr/>
        </p:nvGrpSpPr>
        <p:grpSpPr>
          <a:xfrm>
            <a:off x="5542152" y="2673442"/>
            <a:ext cx="5344733" cy="2261257"/>
            <a:chOff x="5403258" y="2216240"/>
            <a:chExt cx="5344733" cy="2261257"/>
          </a:xfrm>
        </p:grpSpPr>
        <p:pic>
          <p:nvPicPr>
            <p:cNvPr id="29" name="그림 28" descr="앉아있는, 하얀색, 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51C47D18-F579-4B7F-BE60-1DC1EA58A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0" t="22303" r="17793" b="60873"/>
            <a:stretch/>
          </p:blipFill>
          <p:spPr>
            <a:xfrm>
              <a:off x="6125424" y="2980830"/>
              <a:ext cx="3900403" cy="149666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5EB707-5C3B-4BF2-A888-D1212EBE8E42}"/>
                </a:ext>
              </a:extLst>
            </p:cNvPr>
            <p:cNvSpPr txBox="1"/>
            <p:nvPr/>
          </p:nvSpPr>
          <p:spPr>
            <a:xfrm>
              <a:off x="5403258" y="3241319"/>
              <a:ext cx="5344733" cy="7755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3600" b="1" dirty="0"/>
                <a:t>2. </a:t>
              </a:r>
              <a:r>
                <a:rPr lang="ko-KR" altLang="en-US" sz="3600" b="1" dirty="0"/>
                <a:t>프로젝트 소개</a:t>
              </a:r>
            </a:p>
          </p:txBody>
        </p:sp>
        <p:pic>
          <p:nvPicPr>
            <p:cNvPr id="31" name="그림 30" descr="꽃, 시계이(가) 표시된 사진&#10;&#10;자동 생성된 설명">
              <a:extLst>
                <a:ext uri="{FF2B5EF4-FFF2-40B4-BE49-F238E27FC236}">
                  <a16:creationId xmlns:a16="http://schemas.microsoft.com/office/drawing/2014/main" id="{D931D757-670E-4AC0-BA6C-49BA60E3E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t="26171" r="42303" b="46278"/>
            <a:stretch/>
          </p:blipFill>
          <p:spPr>
            <a:xfrm>
              <a:off x="9289201" y="2216240"/>
              <a:ext cx="1087606" cy="93136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DD2D2A8-9E64-4AED-8DDC-E5BC797CE959}"/>
              </a:ext>
            </a:extLst>
          </p:cNvPr>
          <p:cNvGrpSpPr/>
          <p:nvPr/>
        </p:nvGrpSpPr>
        <p:grpSpPr>
          <a:xfrm>
            <a:off x="1365337" y="4085270"/>
            <a:ext cx="5551951" cy="1983315"/>
            <a:chOff x="1226443" y="3530094"/>
            <a:chExt cx="5551951" cy="1983315"/>
          </a:xfrm>
        </p:grpSpPr>
        <p:pic>
          <p:nvPicPr>
            <p:cNvPr id="33" name="그림 32" descr="앉아있는, 하얀색, 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C555414B-C1A9-4C46-96A9-FFBB95565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6" t="41995" r="16697" b="41181"/>
            <a:stretch/>
          </p:blipFill>
          <p:spPr>
            <a:xfrm>
              <a:off x="1906607" y="4048362"/>
              <a:ext cx="4398842" cy="146504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569BB0-38BB-45C3-99F1-8444712921D8}"/>
                </a:ext>
              </a:extLst>
            </p:cNvPr>
            <p:cNvSpPr txBox="1"/>
            <p:nvPr/>
          </p:nvSpPr>
          <p:spPr>
            <a:xfrm>
              <a:off x="1433661" y="4469173"/>
              <a:ext cx="5344733" cy="7755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3600" b="1" dirty="0"/>
                <a:t>3. </a:t>
              </a:r>
              <a:r>
                <a:rPr lang="ko-KR" altLang="en-US" sz="3600" b="1" dirty="0"/>
                <a:t>개발 환경 및 계획</a:t>
              </a:r>
            </a:p>
          </p:txBody>
        </p:sp>
        <p:pic>
          <p:nvPicPr>
            <p:cNvPr id="35" name="그림 34" descr="꽃, 시계, 노트북이(가) 표시된 사진&#10;&#10;자동 생성된 설명">
              <a:extLst>
                <a:ext uri="{FF2B5EF4-FFF2-40B4-BE49-F238E27FC236}">
                  <a16:creationId xmlns:a16="http://schemas.microsoft.com/office/drawing/2014/main" id="{46FAB411-8F3E-4C0A-B242-09C2BBDD2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31757" r="51515" b="48364"/>
            <a:stretch/>
          </p:blipFill>
          <p:spPr>
            <a:xfrm>
              <a:off x="1226443" y="3530094"/>
              <a:ext cx="1379913" cy="1363287"/>
            </a:xfrm>
            <a:prstGeom prst="rect">
              <a:avLst/>
            </a:prstGeom>
            <a:effectLst/>
          </p:spPr>
        </p:pic>
      </p:grpSp>
      <p:pic>
        <p:nvPicPr>
          <p:cNvPr id="39" name="그림 38" descr="꽃이(가) 표시된 사진&#10;&#10;자동 생성된 설명">
            <a:extLst>
              <a:ext uri="{FF2B5EF4-FFF2-40B4-BE49-F238E27FC236}">
                <a16:creationId xmlns:a16="http://schemas.microsoft.com/office/drawing/2014/main" id="{CAE35C1F-6EAB-4DE3-BCCF-C86491D633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0667" r="45818" b="41515"/>
          <a:stretch/>
        </p:blipFill>
        <p:spPr>
          <a:xfrm>
            <a:off x="2536807" y="451969"/>
            <a:ext cx="749687" cy="9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1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C31E1E-E1B5-427B-B003-362F70816523}"/>
              </a:ext>
            </a:extLst>
          </p:cNvPr>
          <p:cNvSpPr txBox="1"/>
          <p:nvPr/>
        </p:nvSpPr>
        <p:spPr>
          <a:xfrm>
            <a:off x="4935440" y="934039"/>
            <a:ext cx="232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1. </a:t>
            </a:r>
            <a:r>
              <a:rPr lang="ko-KR" altLang="en-US" sz="8000" dirty="0" err="1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팀소개</a:t>
            </a:r>
            <a:r>
              <a:rPr lang="en-US" altLang="ko-KR" sz="8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 </a:t>
            </a:r>
            <a:endParaRPr lang="ko-KR" altLang="en-US" sz="8000" dirty="0">
              <a:solidFill>
                <a:srgbClr val="AC7649"/>
              </a:solidFill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9933BA8-BE42-43EB-8176-C8CE3FFE4CEE}"/>
              </a:ext>
            </a:extLst>
          </p:cNvPr>
          <p:cNvGrpSpPr/>
          <p:nvPr/>
        </p:nvGrpSpPr>
        <p:grpSpPr>
          <a:xfrm>
            <a:off x="3326455" y="2165527"/>
            <a:ext cx="5539090" cy="3648080"/>
            <a:chOff x="3450490" y="2200251"/>
            <a:chExt cx="5539090" cy="3648080"/>
          </a:xfrm>
        </p:grpSpPr>
        <p:pic>
          <p:nvPicPr>
            <p:cNvPr id="8" name="그림 7" descr="꽃이(가) 표시된 사진&#10;&#10;자동 생성된 설명">
              <a:extLst>
                <a:ext uri="{FF2B5EF4-FFF2-40B4-BE49-F238E27FC236}">
                  <a16:creationId xmlns:a16="http://schemas.microsoft.com/office/drawing/2014/main" id="{2E7BC9B9-15A2-4D79-844B-C594FFEA8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60" t="33456" r="50531" b="27030"/>
            <a:stretch/>
          </p:blipFill>
          <p:spPr>
            <a:xfrm>
              <a:off x="3450490" y="2406627"/>
              <a:ext cx="1309692" cy="1694285"/>
            </a:xfrm>
            <a:prstGeom prst="rect">
              <a:avLst/>
            </a:prstGeom>
          </p:spPr>
        </p:pic>
        <p:pic>
          <p:nvPicPr>
            <p:cNvPr id="15" name="그림 14" descr="꽃, 시계이(가) 표시된 사진&#10;&#10;자동 생성된 설명">
              <a:extLst>
                <a:ext uri="{FF2B5EF4-FFF2-40B4-BE49-F238E27FC236}">
                  <a16:creationId xmlns:a16="http://schemas.microsoft.com/office/drawing/2014/main" id="{EE590C01-7442-4C33-8107-DE01D6D5C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t="26171" r="42303" b="46278"/>
            <a:stretch/>
          </p:blipFill>
          <p:spPr>
            <a:xfrm>
              <a:off x="5114616" y="2254071"/>
              <a:ext cx="2227811" cy="1907770"/>
            </a:xfrm>
            <a:prstGeom prst="rect">
              <a:avLst/>
            </a:prstGeom>
          </p:spPr>
        </p:pic>
        <p:pic>
          <p:nvPicPr>
            <p:cNvPr id="17" name="그림 16" descr="꽃이(가) 표시된 사진&#10;&#10;자동 생성된 설명">
              <a:extLst>
                <a:ext uri="{FF2B5EF4-FFF2-40B4-BE49-F238E27FC236}">
                  <a16:creationId xmlns:a16="http://schemas.microsoft.com/office/drawing/2014/main" id="{C8DEB2B3-7707-4423-90FC-AD3CA4A2A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0" t="20667" r="45818" b="41515"/>
            <a:stretch/>
          </p:blipFill>
          <p:spPr>
            <a:xfrm>
              <a:off x="7503166" y="2200251"/>
              <a:ext cx="1486414" cy="1900661"/>
            </a:xfrm>
            <a:prstGeom prst="rect">
              <a:avLst/>
            </a:prstGeom>
          </p:spPr>
        </p:pic>
        <p:pic>
          <p:nvPicPr>
            <p:cNvPr id="19" name="그림 18" descr="꽃, 소화전이(가) 표시된 사진&#10;&#10;자동 생성된 설명">
              <a:extLst>
                <a:ext uri="{FF2B5EF4-FFF2-40B4-BE49-F238E27FC236}">
                  <a16:creationId xmlns:a16="http://schemas.microsoft.com/office/drawing/2014/main" id="{52ABA79B-6FD6-426F-9680-776DBC48C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5" t="24970" r="45243" b="40121"/>
            <a:stretch/>
          </p:blipFill>
          <p:spPr>
            <a:xfrm>
              <a:off x="3868471" y="3653771"/>
              <a:ext cx="1859281" cy="2194560"/>
            </a:xfrm>
            <a:prstGeom prst="rect">
              <a:avLst/>
            </a:prstGeom>
          </p:spPr>
        </p:pic>
        <p:pic>
          <p:nvPicPr>
            <p:cNvPr id="21" name="그림 20" descr="꽃, 시계, 노트북이(가) 표시된 사진&#10;&#10;자동 생성된 설명">
              <a:extLst>
                <a:ext uri="{FF2B5EF4-FFF2-40B4-BE49-F238E27FC236}">
                  <a16:creationId xmlns:a16="http://schemas.microsoft.com/office/drawing/2014/main" id="{BFEB8DAC-B1E4-4B96-AC1E-C0FD9D7B3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31757" r="51515" b="48364"/>
            <a:stretch/>
          </p:blipFill>
          <p:spPr>
            <a:xfrm>
              <a:off x="7276462" y="4079749"/>
              <a:ext cx="1379913" cy="1363287"/>
            </a:xfrm>
            <a:prstGeom prst="rect">
              <a:avLst/>
            </a:prstGeom>
            <a:effectLst/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061A52B-772D-49F3-9BF6-96031E5D6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3" t="20606" r="44453" b="43030"/>
            <a:stretch/>
          </p:blipFill>
          <p:spPr>
            <a:xfrm>
              <a:off x="5705560" y="4161841"/>
              <a:ext cx="1343558" cy="1446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89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309256-DC0E-404B-9CBE-9C64DBA4CE17}"/>
              </a:ext>
            </a:extLst>
          </p:cNvPr>
          <p:cNvGrpSpPr/>
          <p:nvPr/>
        </p:nvGrpSpPr>
        <p:grpSpPr>
          <a:xfrm>
            <a:off x="189863" y="-40108"/>
            <a:ext cx="2972855" cy="1265612"/>
            <a:chOff x="189863" y="-40108"/>
            <a:chExt cx="2972855" cy="12656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02A0CB-872B-44AD-84F7-08DAEE49CB1E}"/>
                </a:ext>
              </a:extLst>
            </p:cNvPr>
            <p:cNvSpPr txBox="1"/>
            <p:nvPr/>
          </p:nvSpPr>
          <p:spPr>
            <a:xfrm>
              <a:off x="189863" y="274394"/>
              <a:ext cx="2449285" cy="7755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5400" dirty="0">
                  <a:solidFill>
                    <a:srgbClr val="AC7649"/>
                  </a:solidFill>
                </a:rPr>
                <a:t>01. </a:t>
              </a:r>
              <a:r>
                <a:rPr lang="ko-KR" altLang="en-US" sz="5400" dirty="0">
                  <a:solidFill>
                    <a:srgbClr val="AC7649"/>
                  </a:solidFill>
                </a:rPr>
                <a:t>팀 소개</a:t>
              </a:r>
            </a:p>
          </p:txBody>
        </p:sp>
        <p:pic>
          <p:nvPicPr>
            <p:cNvPr id="21" name="그림 20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D8F68FD1-43B7-4559-BED8-66EC96CE2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7611295">
              <a:off x="2288384" y="351170"/>
              <a:ext cx="934025" cy="814643"/>
            </a:xfrm>
            <a:prstGeom prst="rect">
              <a:avLst/>
            </a:prstGeom>
          </p:spPr>
        </p:pic>
        <p:pic>
          <p:nvPicPr>
            <p:cNvPr id="22" name="그림 21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B8FC62AD-8AAA-433A-9AB8-5DA110FB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2224594" y="16244"/>
              <a:ext cx="829105" cy="716401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2D6CAB-A2DE-484D-A47F-10E050EE6120}"/>
              </a:ext>
            </a:extLst>
          </p:cNvPr>
          <p:cNvGrpSpPr/>
          <p:nvPr/>
        </p:nvGrpSpPr>
        <p:grpSpPr>
          <a:xfrm>
            <a:off x="3910231" y="1924005"/>
            <a:ext cx="4453860" cy="4269011"/>
            <a:chOff x="4225919" y="2032865"/>
            <a:chExt cx="4453860" cy="4269011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955464A-0FC1-4E94-9DC7-9814E2926C71}"/>
                </a:ext>
              </a:extLst>
            </p:cNvPr>
            <p:cNvSpPr/>
            <p:nvPr/>
          </p:nvSpPr>
          <p:spPr>
            <a:xfrm>
              <a:off x="4640686" y="2712612"/>
              <a:ext cx="3138026" cy="2595436"/>
            </a:xfrm>
            <a:custGeom>
              <a:avLst/>
              <a:gdLst>
                <a:gd name="connsiteX0" fmla="*/ 0 w 3138026"/>
                <a:gd name="connsiteY0" fmla="*/ 1175127 h 2595436"/>
                <a:gd name="connsiteX1" fmla="*/ 0 w 3138026"/>
                <a:gd name="connsiteY1" fmla="*/ 1175127 h 2595436"/>
                <a:gd name="connsiteX2" fmla="*/ 0 w 3138026"/>
                <a:gd name="connsiteY2" fmla="*/ 1175128 h 2595436"/>
                <a:gd name="connsiteX3" fmla="*/ 1175128 w 3138026"/>
                <a:gd name="connsiteY3" fmla="*/ 0 h 2595436"/>
                <a:gd name="connsiteX4" fmla="*/ 1962898 w 3138026"/>
                <a:gd name="connsiteY4" fmla="*/ 0 h 2595436"/>
                <a:gd name="connsiteX5" fmla="*/ 3138026 w 3138026"/>
                <a:gd name="connsiteY5" fmla="*/ 1175128 h 2595436"/>
                <a:gd name="connsiteX6" fmla="*/ 3138025 w 3138026"/>
                <a:gd name="connsiteY6" fmla="*/ 1175128 h 2595436"/>
                <a:gd name="connsiteX7" fmla="*/ 2083047 w 3138026"/>
                <a:gd name="connsiteY7" fmla="*/ 2344189 h 2595436"/>
                <a:gd name="connsiteX8" fmla="*/ 2035689 w 3138026"/>
                <a:gd name="connsiteY8" fmla="*/ 2346580 h 2595436"/>
                <a:gd name="connsiteX9" fmla="*/ 2056782 w 3138026"/>
                <a:gd name="connsiteY9" fmla="*/ 2400022 h 2595436"/>
                <a:gd name="connsiteX10" fmla="*/ 2231274 w 3138026"/>
                <a:gd name="connsiteY10" fmla="*/ 2595435 h 2595436"/>
                <a:gd name="connsiteX11" fmla="*/ 2231274 w 3138026"/>
                <a:gd name="connsiteY11" fmla="*/ 2595436 h 2595436"/>
                <a:gd name="connsiteX12" fmla="*/ 1783948 w 3138026"/>
                <a:gd name="connsiteY12" fmla="*/ 2410205 h 2595436"/>
                <a:gd name="connsiteX13" fmla="*/ 1742167 w 3138026"/>
                <a:gd name="connsiteY13" fmla="*/ 2350256 h 2595436"/>
                <a:gd name="connsiteX14" fmla="*/ 1175128 w 3138026"/>
                <a:gd name="connsiteY14" fmla="*/ 2350255 h 2595436"/>
                <a:gd name="connsiteX15" fmla="*/ 6067 w 3138026"/>
                <a:gd name="connsiteY15" fmla="*/ 1295277 h 2595436"/>
                <a:gd name="connsiteX16" fmla="*/ 0 w 3138026"/>
                <a:gd name="connsiteY16" fmla="*/ 1175127 h 2595436"/>
                <a:gd name="connsiteX17" fmla="*/ 6067 w 3138026"/>
                <a:gd name="connsiteY17" fmla="*/ 1054978 h 2595436"/>
                <a:gd name="connsiteX18" fmla="*/ 1175128 w 3138026"/>
                <a:gd name="connsiteY18" fmla="*/ 0 h 259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38026" h="2595436">
                  <a:moveTo>
                    <a:pt x="0" y="1175127"/>
                  </a:moveTo>
                  <a:lnTo>
                    <a:pt x="0" y="1175127"/>
                  </a:lnTo>
                  <a:lnTo>
                    <a:pt x="0" y="1175128"/>
                  </a:lnTo>
                  <a:close/>
                  <a:moveTo>
                    <a:pt x="1175128" y="0"/>
                  </a:moveTo>
                  <a:lnTo>
                    <a:pt x="1962898" y="0"/>
                  </a:lnTo>
                  <a:cubicBezTo>
                    <a:pt x="2611903" y="0"/>
                    <a:pt x="3138026" y="526123"/>
                    <a:pt x="3138026" y="1175128"/>
                  </a:cubicBezTo>
                  <a:lnTo>
                    <a:pt x="3138025" y="1175128"/>
                  </a:lnTo>
                  <a:cubicBezTo>
                    <a:pt x="3138025" y="1783570"/>
                    <a:pt x="2675612" y="2284011"/>
                    <a:pt x="2083047" y="2344189"/>
                  </a:cubicBezTo>
                  <a:lnTo>
                    <a:pt x="2035689" y="2346580"/>
                  </a:lnTo>
                  <a:lnTo>
                    <a:pt x="2056782" y="2400022"/>
                  </a:lnTo>
                  <a:cubicBezTo>
                    <a:pt x="2095558" y="2471672"/>
                    <a:pt x="2153722" y="2538438"/>
                    <a:pt x="2231274" y="2595435"/>
                  </a:cubicBezTo>
                  <a:lnTo>
                    <a:pt x="2231274" y="2595436"/>
                  </a:lnTo>
                  <a:cubicBezTo>
                    <a:pt x="2045066" y="2595436"/>
                    <a:pt x="1880892" y="2521960"/>
                    <a:pt x="1783948" y="2410205"/>
                  </a:cubicBezTo>
                  <a:lnTo>
                    <a:pt x="1742167" y="2350256"/>
                  </a:lnTo>
                  <a:lnTo>
                    <a:pt x="1175128" y="2350255"/>
                  </a:lnTo>
                  <a:cubicBezTo>
                    <a:pt x="566686" y="2350255"/>
                    <a:pt x="66245" y="1887842"/>
                    <a:pt x="6067" y="1295277"/>
                  </a:cubicBezTo>
                  <a:lnTo>
                    <a:pt x="0" y="1175127"/>
                  </a:lnTo>
                  <a:lnTo>
                    <a:pt x="6067" y="1054978"/>
                  </a:lnTo>
                  <a:cubicBezTo>
                    <a:pt x="66245" y="462413"/>
                    <a:pt x="566686" y="0"/>
                    <a:pt x="11751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 descr="검은색, 고양이, 시계이(가) 표시된 사진&#10;&#10;자동 생성된 설명">
              <a:extLst>
                <a:ext uri="{FF2B5EF4-FFF2-40B4-BE49-F238E27FC236}">
                  <a16:creationId xmlns:a16="http://schemas.microsoft.com/office/drawing/2014/main" id="{2B1D30CF-9E2E-4606-AF77-81CBF0FD1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5" t="24976" r="40999" b="37205"/>
            <a:stretch/>
          </p:blipFill>
          <p:spPr>
            <a:xfrm>
              <a:off x="7009774" y="4853180"/>
              <a:ext cx="1670005" cy="144869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7BDFD1-5B51-412E-8F80-FAE0D2B25B61}"/>
                </a:ext>
              </a:extLst>
            </p:cNvPr>
            <p:cNvSpPr txBox="1"/>
            <p:nvPr/>
          </p:nvSpPr>
          <p:spPr>
            <a:xfrm>
              <a:off x="4636383" y="2433766"/>
              <a:ext cx="3097411" cy="22510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2800" dirty="0"/>
                <a:t>2018038019 </a:t>
              </a:r>
              <a:r>
                <a:rPr lang="ko-KR" altLang="en-US" sz="2800" dirty="0" err="1"/>
                <a:t>최승혜</a:t>
              </a:r>
              <a:endParaRPr lang="en-US" altLang="ko-KR" sz="2800" dirty="0"/>
            </a:p>
            <a:p>
              <a:endParaRPr lang="en-US" altLang="ko-KR" sz="1000" dirty="0"/>
            </a:p>
            <a:p>
              <a:pPr marL="457200" indent="-457200">
                <a:buFontTx/>
                <a:buChar char="-"/>
              </a:pPr>
              <a:r>
                <a:rPr lang="ko-KR" altLang="en-US" sz="2800" dirty="0"/>
                <a:t>일정 관리</a:t>
              </a:r>
              <a:endParaRPr lang="en-US" altLang="ko-KR" sz="2800" dirty="0"/>
            </a:p>
            <a:p>
              <a:pPr marL="457200" indent="-457200">
                <a:buFontTx/>
                <a:buChar char="-"/>
              </a:pPr>
              <a:r>
                <a:rPr lang="ko-KR" altLang="en-US" sz="2800" dirty="0"/>
                <a:t>오픈소스</a:t>
              </a:r>
              <a:r>
                <a:rPr lang="en-US" altLang="ko-KR" sz="2800" dirty="0"/>
                <a:t>, </a:t>
              </a:r>
              <a:r>
                <a:rPr lang="ko-KR" altLang="en-US" sz="2800" dirty="0"/>
                <a:t>자료 정리</a:t>
              </a:r>
              <a:endParaRPr lang="en-US" altLang="ko-KR" sz="2800" dirty="0"/>
            </a:p>
            <a:p>
              <a:pPr marL="457200" indent="-457200">
                <a:buFontTx/>
                <a:buChar char="-"/>
              </a:pPr>
              <a:r>
                <a:rPr lang="ko-KR" altLang="en-US" sz="2800" dirty="0"/>
                <a:t>목표 설정 및 관리 기능 구현</a:t>
              </a:r>
            </a:p>
          </p:txBody>
        </p:sp>
        <p:pic>
          <p:nvPicPr>
            <p:cNvPr id="31" name="그림 30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C7304ABF-3663-4D51-A426-D16958C64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18508251">
              <a:off x="4073507" y="2185277"/>
              <a:ext cx="1971315" cy="1666492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4E7AAD-0638-489D-94B9-6AA93D2C0F6F}"/>
              </a:ext>
            </a:extLst>
          </p:cNvPr>
          <p:cNvGrpSpPr/>
          <p:nvPr/>
        </p:nvGrpSpPr>
        <p:grpSpPr>
          <a:xfrm>
            <a:off x="7917670" y="2338530"/>
            <a:ext cx="3806265" cy="4321891"/>
            <a:chOff x="7917670" y="1391467"/>
            <a:chExt cx="3806265" cy="4321891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7C06158-2AEA-4196-9879-CE080F6D9A3D}"/>
                </a:ext>
              </a:extLst>
            </p:cNvPr>
            <p:cNvSpPr/>
            <p:nvPr/>
          </p:nvSpPr>
          <p:spPr>
            <a:xfrm>
              <a:off x="8096476" y="1623362"/>
              <a:ext cx="3138026" cy="2595436"/>
            </a:xfrm>
            <a:custGeom>
              <a:avLst/>
              <a:gdLst>
                <a:gd name="connsiteX0" fmla="*/ 0 w 3138026"/>
                <a:gd name="connsiteY0" fmla="*/ 1175127 h 2595436"/>
                <a:gd name="connsiteX1" fmla="*/ 0 w 3138026"/>
                <a:gd name="connsiteY1" fmla="*/ 1175127 h 2595436"/>
                <a:gd name="connsiteX2" fmla="*/ 0 w 3138026"/>
                <a:gd name="connsiteY2" fmla="*/ 1175128 h 2595436"/>
                <a:gd name="connsiteX3" fmla="*/ 1175128 w 3138026"/>
                <a:gd name="connsiteY3" fmla="*/ 0 h 2595436"/>
                <a:gd name="connsiteX4" fmla="*/ 1962898 w 3138026"/>
                <a:gd name="connsiteY4" fmla="*/ 0 h 2595436"/>
                <a:gd name="connsiteX5" fmla="*/ 3138026 w 3138026"/>
                <a:gd name="connsiteY5" fmla="*/ 1175128 h 2595436"/>
                <a:gd name="connsiteX6" fmla="*/ 3138025 w 3138026"/>
                <a:gd name="connsiteY6" fmla="*/ 1175128 h 2595436"/>
                <a:gd name="connsiteX7" fmla="*/ 2083047 w 3138026"/>
                <a:gd name="connsiteY7" fmla="*/ 2344189 h 2595436"/>
                <a:gd name="connsiteX8" fmla="*/ 2035689 w 3138026"/>
                <a:gd name="connsiteY8" fmla="*/ 2346580 h 2595436"/>
                <a:gd name="connsiteX9" fmla="*/ 2056782 w 3138026"/>
                <a:gd name="connsiteY9" fmla="*/ 2400022 h 2595436"/>
                <a:gd name="connsiteX10" fmla="*/ 2231274 w 3138026"/>
                <a:gd name="connsiteY10" fmla="*/ 2595435 h 2595436"/>
                <a:gd name="connsiteX11" fmla="*/ 2231274 w 3138026"/>
                <a:gd name="connsiteY11" fmla="*/ 2595436 h 2595436"/>
                <a:gd name="connsiteX12" fmla="*/ 1783948 w 3138026"/>
                <a:gd name="connsiteY12" fmla="*/ 2410205 h 2595436"/>
                <a:gd name="connsiteX13" fmla="*/ 1742167 w 3138026"/>
                <a:gd name="connsiteY13" fmla="*/ 2350256 h 2595436"/>
                <a:gd name="connsiteX14" fmla="*/ 1175128 w 3138026"/>
                <a:gd name="connsiteY14" fmla="*/ 2350255 h 2595436"/>
                <a:gd name="connsiteX15" fmla="*/ 6067 w 3138026"/>
                <a:gd name="connsiteY15" fmla="*/ 1295277 h 2595436"/>
                <a:gd name="connsiteX16" fmla="*/ 0 w 3138026"/>
                <a:gd name="connsiteY16" fmla="*/ 1175127 h 2595436"/>
                <a:gd name="connsiteX17" fmla="*/ 6067 w 3138026"/>
                <a:gd name="connsiteY17" fmla="*/ 1054978 h 2595436"/>
                <a:gd name="connsiteX18" fmla="*/ 1175128 w 3138026"/>
                <a:gd name="connsiteY18" fmla="*/ 0 h 259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38026" h="2595436">
                  <a:moveTo>
                    <a:pt x="0" y="1175127"/>
                  </a:moveTo>
                  <a:lnTo>
                    <a:pt x="0" y="1175127"/>
                  </a:lnTo>
                  <a:lnTo>
                    <a:pt x="0" y="1175128"/>
                  </a:lnTo>
                  <a:close/>
                  <a:moveTo>
                    <a:pt x="1175128" y="0"/>
                  </a:moveTo>
                  <a:lnTo>
                    <a:pt x="1962898" y="0"/>
                  </a:lnTo>
                  <a:cubicBezTo>
                    <a:pt x="2611903" y="0"/>
                    <a:pt x="3138026" y="526123"/>
                    <a:pt x="3138026" y="1175128"/>
                  </a:cubicBezTo>
                  <a:lnTo>
                    <a:pt x="3138025" y="1175128"/>
                  </a:lnTo>
                  <a:cubicBezTo>
                    <a:pt x="3138025" y="1783570"/>
                    <a:pt x="2675612" y="2284011"/>
                    <a:pt x="2083047" y="2344189"/>
                  </a:cubicBezTo>
                  <a:lnTo>
                    <a:pt x="2035689" y="2346580"/>
                  </a:lnTo>
                  <a:lnTo>
                    <a:pt x="2056782" y="2400022"/>
                  </a:lnTo>
                  <a:cubicBezTo>
                    <a:pt x="2095558" y="2471672"/>
                    <a:pt x="2153722" y="2538438"/>
                    <a:pt x="2231274" y="2595435"/>
                  </a:cubicBezTo>
                  <a:lnTo>
                    <a:pt x="2231274" y="2595436"/>
                  </a:lnTo>
                  <a:cubicBezTo>
                    <a:pt x="2045066" y="2595436"/>
                    <a:pt x="1880892" y="2521960"/>
                    <a:pt x="1783948" y="2410205"/>
                  </a:cubicBezTo>
                  <a:lnTo>
                    <a:pt x="1742167" y="2350256"/>
                  </a:lnTo>
                  <a:lnTo>
                    <a:pt x="1175128" y="2350255"/>
                  </a:lnTo>
                  <a:cubicBezTo>
                    <a:pt x="566686" y="2350255"/>
                    <a:pt x="66245" y="1887842"/>
                    <a:pt x="6067" y="1295277"/>
                  </a:cubicBezTo>
                  <a:lnTo>
                    <a:pt x="0" y="1175127"/>
                  </a:lnTo>
                  <a:lnTo>
                    <a:pt x="6067" y="1054978"/>
                  </a:lnTo>
                  <a:cubicBezTo>
                    <a:pt x="66245" y="462413"/>
                    <a:pt x="566686" y="0"/>
                    <a:pt x="11751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E3158CC1-3C11-4F92-9A36-689587EF2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10430260" y="3141611"/>
              <a:ext cx="1209943" cy="1045470"/>
            </a:xfrm>
            <a:prstGeom prst="rect">
              <a:avLst/>
            </a:prstGeom>
          </p:spPr>
        </p:pic>
        <p:pic>
          <p:nvPicPr>
            <p:cNvPr id="41" name="그림 40" descr="꽃이(가) 표시된 사진&#10;&#10;자동 생성된 설명">
              <a:extLst>
                <a:ext uri="{FF2B5EF4-FFF2-40B4-BE49-F238E27FC236}">
                  <a16:creationId xmlns:a16="http://schemas.microsoft.com/office/drawing/2014/main" id="{7C59C1C6-322D-4D69-B5A0-E17873B0C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60" t="33456" r="50531" b="27030"/>
            <a:stretch/>
          </p:blipFill>
          <p:spPr>
            <a:xfrm>
              <a:off x="10414243" y="4019073"/>
              <a:ext cx="1309692" cy="16942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38D4FD-69CF-4883-808A-81C79D8AB70D}"/>
                </a:ext>
              </a:extLst>
            </p:cNvPr>
            <p:cNvSpPr txBox="1"/>
            <p:nvPr/>
          </p:nvSpPr>
          <p:spPr>
            <a:xfrm>
              <a:off x="8121274" y="1391467"/>
              <a:ext cx="3097411" cy="22510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2800" dirty="0"/>
                <a:t>2018038042 </a:t>
              </a:r>
              <a:r>
                <a:rPr lang="ko-KR" altLang="en-US" sz="2800" dirty="0"/>
                <a:t>이주영 </a:t>
              </a:r>
              <a:endParaRPr lang="en-US" altLang="ko-KR" sz="2800" dirty="0"/>
            </a:p>
            <a:p>
              <a:endParaRPr lang="en-US" altLang="ko-KR" sz="1000" dirty="0"/>
            </a:p>
            <a:p>
              <a:pPr marL="457200" indent="-457200">
                <a:buFontTx/>
                <a:buChar char="-"/>
              </a:pPr>
              <a:r>
                <a:rPr lang="ko-KR" altLang="en-US" sz="2800" dirty="0"/>
                <a:t>기획 총괄</a:t>
              </a:r>
              <a:endParaRPr lang="en-US" altLang="ko-KR" sz="2800" dirty="0"/>
            </a:p>
            <a:p>
              <a:pPr marL="457200" indent="-457200">
                <a:buFontTx/>
                <a:buChar char="-"/>
              </a:pPr>
              <a:r>
                <a:rPr lang="en-US" altLang="ko-KR" sz="2800" dirty="0"/>
                <a:t>DB </a:t>
              </a:r>
              <a:r>
                <a:rPr lang="ko-KR" altLang="en-US" sz="2800" dirty="0"/>
                <a:t>관리</a:t>
              </a:r>
              <a:endParaRPr lang="en-US" altLang="ko-KR" sz="2800" dirty="0"/>
            </a:p>
            <a:p>
              <a:pPr marL="457200" indent="-457200">
                <a:buFontTx/>
                <a:buChar char="-"/>
              </a:pPr>
              <a:r>
                <a:rPr lang="ko-KR" altLang="en-US" sz="2800" dirty="0"/>
                <a:t>회원 관리 기능 구현</a:t>
              </a:r>
            </a:p>
          </p:txBody>
        </p:sp>
        <p:pic>
          <p:nvPicPr>
            <p:cNvPr id="32" name="그림 31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598EAECD-22ED-403E-B86F-69B5A5CC2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7835433" y="1608116"/>
              <a:ext cx="1209943" cy="104547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A34C27-9761-4FDA-93EE-8217A006E757}"/>
              </a:ext>
            </a:extLst>
          </p:cNvPr>
          <p:cNvGrpSpPr/>
          <p:nvPr/>
        </p:nvGrpSpPr>
        <p:grpSpPr>
          <a:xfrm>
            <a:off x="370185" y="2273733"/>
            <a:ext cx="4157760" cy="4127962"/>
            <a:chOff x="370185" y="1424652"/>
            <a:chExt cx="4157760" cy="4127962"/>
          </a:xfrm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273444D-1BCD-4B5F-8FFD-94D488EEAC5B}"/>
                </a:ext>
              </a:extLst>
            </p:cNvPr>
            <p:cNvSpPr/>
            <p:nvPr/>
          </p:nvSpPr>
          <p:spPr>
            <a:xfrm>
              <a:off x="370185" y="1741679"/>
              <a:ext cx="3138026" cy="2595436"/>
            </a:xfrm>
            <a:custGeom>
              <a:avLst/>
              <a:gdLst>
                <a:gd name="connsiteX0" fmla="*/ 0 w 3138026"/>
                <a:gd name="connsiteY0" fmla="*/ 1175127 h 2595436"/>
                <a:gd name="connsiteX1" fmla="*/ 0 w 3138026"/>
                <a:gd name="connsiteY1" fmla="*/ 1175127 h 2595436"/>
                <a:gd name="connsiteX2" fmla="*/ 0 w 3138026"/>
                <a:gd name="connsiteY2" fmla="*/ 1175128 h 2595436"/>
                <a:gd name="connsiteX3" fmla="*/ 1175128 w 3138026"/>
                <a:gd name="connsiteY3" fmla="*/ 0 h 2595436"/>
                <a:gd name="connsiteX4" fmla="*/ 1962898 w 3138026"/>
                <a:gd name="connsiteY4" fmla="*/ 0 h 2595436"/>
                <a:gd name="connsiteX5" fmla="*/ 3138026 w 3138026"/>
                <a:gd name="connsiteY5" fmla="*/ 1175128 h 2595436"/>
                <a:gd name="connsiteX6" fmla="*/ 3138025 w 3138026"/>
                <a:gd name="connsiteY6" fmla="*/ 1175128 h 2595436"/>
                <a:gd name="connsiteX7" fmla="*/ 2083047 w 3138026"/>
                <a:gd name="connsiteY7" fmla="*/ 2344189 h 2595436"/>
                <a:gd name="connsiteX8" fmla="*/ 2035689 w 3138026"/>
                <a:gd name="connsiteY8" fmla="*/ 2346580 h 2595436"/>
                <a:gd name="connsiteX9" fmla="*/ 2056782 w 3138026"/>
                <a:gd name="connsiteY9" fmla="*/ 2400022 h 2595436"/>
                <a:gd name="connsiteX10" fmla="*/ 2231274 w 3138026"/>
                <a:gd name="connsiteY10" fmla="*/ 2595435 h 2595436"/>
                <a:gd name="connsiteX11" fmla="*/ 2231274 w 3138026"/>
                <a:gd name="connsiteY11" fmla="*/ 2595436 h 2595436"/>
                <a:gd name="connsiteX12" fmla="*/ 1783948 w 3138026"/>
                <a:gd name="connsiteY12" fmla="*/ 2410205 h 2595436"/>
                <a:gd name="connsiteX13" fmla="*/ 1742167 w 3138026"/>
                <a:gd name="connsiteY13" fmla="*/ 2350256 h 2595436"/>
                <a:gd name="connsiteX14" fmla="*/ 1175128 w 3138026"/>
                <a:gd name="connsiteY14" fmla="*/ 2350255 h 2595436"/>
                <a:gd name="connsiteX15" fmla="*/ 6067 w 3138026"/>
                <a:gd name="connsiteY15" fmla="*/ 1295277 h 2595436"/>
                <a:gd name="connsiteX16" fmla="*/ 0 w 3138026"/>
                <a:gd name="connsiteY16" fmla="*/ 1175127 h 2595436"/>
                <a:gd name="connsiteX17" fmla="*/ 6067 w 3138026"/>
                <a:gd name="connsiteY17" fmla="*/ 1054978 h 2595436"/>
                <a:gd name="connsiteX18" fmla="*/ 1175128 w 3138026"/>
                <a:gd name="connsiteY18" fmla="*/ 0 h 259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38026" h="2595436">
                  <a:moveTo>
                    <a:pt x="0" y="1175127"/>
                  </a:moveTo>
                  <a:lnTo>
                    <a:pt x="0" y="1175127"/>
                  </a:lnTo>
                  <a:lnTo>
                    <a:pt x="0" y="1175128"/>
                  </a:lnTo>
                  <a:close/>
                  <a:moveTo>
                    <a:pt x="1175128" y="0"/>
                  </a:moveTo>
                  <a:lnTo>
                    <a:pt x="1962898" y="0"/>
                  </a:lnTo>
                  <a:cubicBezTo>
                    <a:pt x="2611903" y="0"/>
                    <a:pt x="3138026" y="526123"/>
                    <a:pt x="3138026" y="1175128"/>
                  </a:cubicBezTo>
                  <a:lnTo>
                    <a:pt x="3138025" y="1175128"/>
                  </a:lnTo>
                  <a:cubicBezTo>
                    <a:pt x="3138025" y="1783570"/>
                    <a:pt x="2675612" y="2284011"/>
                    <a:pt x="2083047" y="2344189"/>
                  </a:cubicBezTo>
                  <a:lnTo>
                    <a:pt x="2035689" y="2346580"/>
                  </a:lnTo>
                  <a:lnTo>
                    <a:pt x="2056782" y="2400022"/>
                  </a:lnTo>
                  <a:cubicBezTo>
                    <a:pt x="2095558" y="2471672"/>
                    <a:pt x="2153722" y="2538438"/>
                    <a:pt x="2231274" y="2595435"/>
                  </a:cubicBezTo>
                  <a:lnTo>
                    <a:pt x="2231274" y="2595436"/>
                  </a:lnTo>
                  <a:cubicBezTo>
                    <a:pt x="2045066" y="2595436"/>
                    <a:pt x="1880892" y="2521960"/>
                    <a:pt x="1783948" y="2410205"/>
                  </a:cubicBezTo>
                  <a:lnTo>
                    <a:pt x="1742167" y="2350256"/>
                  </a:lnTo>
                  <a:lnTo>
                    <a:pt x="1175128" y="2350255"/>
                  </a:lnTo>
                  <a:cubicBezTo>
                    <a:pt x="566686" y="2350255"/>
                    <a:pt x="66245" y="1887842"/>
                    <a:pt x="6067" y="1295277"/>
                  </a:cubicBezTo>
                  <a:lnTo>
                    <a:pt x="0" y="1175127"/>
                  </a:lnTo>
                  <a:lnTo>
                    <a:pt x="6067" y="1054978"/>
                  </a:lnTo>
                  <a:cubicBezTo>
                    <a:pt x="66245" y="462413"/>
                    <a:pt x="566686" y="0"/>
                    <a:pt x="11751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547FDE-E8DE-42C9-A80E-E4344353282B}"/>
                </a:ext>
              </a:extLst>
            </p:cNvPr>
            <p:cNvSpPr txBox="1"/>
            <p:nvPr/>
          </p:nvSpPr>
          <p:spPr>
            <a:xfrm>
              <a:off x="545350" y="1883076"/>
              <a:ext cx="2579872" cy="22510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2800" dirty="0"/>
                <a:t>2018038017 </a:t>
              </a:r>
              <a:r>
                <a:rPr lang="ko-KR" altLang="en-US" sz="2800" dirty="0"/>
                <a:t>이송이</a:t>
              </a:r>
              <a:endParaRPr lang="en-US" altLang="ko-KR" sz="2800" dirty="0"/>
            </a:p>
            <a:p>
              <a:endParaRPr lang="en-US" altLang="ko-KR" sz="1000" dirty="0"/>
            </a:p>
            <a:p>
              <a:pPr marL="457200" indent="-457200">
                <a:buFontTx/>
                <a:buChar char="-"/>
              </a:pPr>
              <a:r>
                <a:rPr lang="ko-KR" altLang="en-US" sz="2800" dirty="0"/>
                <a:t>문서 관리</a:t>
              </a:r>
              <a:endParaRPr lang="en-US" altLang="ko-KR" sz="2800" dirty="0"/>
            </a:p>
            <a:p>
              <a:pPr marL="457200" indent="-457200">
                <a:buFontTx/>
                <a:buChar char="-"/>
              </a:pPr>
              <a:r>
                <a:rPr lang="en-US" altLang="ko-KR" sz="2800" dirty="0"/>
                <a:t>UI </a:t>
              </a:r>
              <a:r>
                <a:rPr lang="ko-KR" altLang="en-US" sz="2800" dirty="0"/>
                <a:t>설계 및 구현</a:t>
              </a:r>
              <a:endParaRPr lang="en-US" altLang="ko-KR" sz="2800" dirty="0"/>
            </a:p>
            <a:p>
              <a:pPr marL="457200" indent="-457200">
                <a:buFontTx/>
                <a:buChar char="-"/>
              </a:pPr>
              <a:r>
                <a:rPr lang="ko-KR" altLang="en-US" sz="2800" dirty="0"/>
                <a:t>공유 기능 구현</a:t>
              </a:r>
              <a:endParaRPr lang="en-US" altLang="ko-KR" sz="2800" dirty="0"/>
            </a:p>
            <a:p>
              <a:endParaRPr lang="ko-KR" altLang="en-US" sz="2800" dirty="0"/>
            </a:p>
          </p:txBody>
        </p:sp>
        <p:pic>
          <p:nvPicPr>
            <p:cNvPr id="40" name="그림 39" descr="꽃, 시계이(가) 표시된 사진&#10;&#10;자동 생성된 설명">
              <a:extLst>
                <a:ext uri="{FF2B5EF4-FFF2-40B4-BE49-F238E27FC236}">
                  <a16:creationId xmlns:a16="http://schemas.microsoft.com/office/drawing/2014/main" id="{DC8DFFB1-BD7D-4739-A24B-51A457F16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t="26171" r="42303" b="46278"/>
            <a:stretch/>
          </p:blipFill>
          <p:spPr>
            <a:xfrm>
              <a:off x="2639148" y="3935156"/>
              <a:ext cx="1888797" cy="1617458"/>
            </a:xfrm>
            <a:prstGeom prst="rect">
              <a:avLst/>
            </a:prstGeom>
          </p:spPr>
        </p:pic>
        <p:pic>
          <p:nvPicPr>
            <p:cNvPr id="38" name="그림 37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D3345DD2-2E8E-4BB7-BBE1-78B06D885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8153866">
              <a:off x="1975555" y="1424652"/>
              <a:ext cx="1971315" cy="166649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566753-1763-494D-AE27-0FADACE68111}"/>
              </a:ext>
            </a:extLst>
          </p:cNvPr>
          <p:cNvSpPr txBox="1"/>
          <p:nvPr/>
        </p:nvSpPr>
        <p:spPr>
          <a:xfrm>
            <a:off x="2879271" y="1192912"/>
            <a:ext cx="6433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Team Name : Mustard</a:t>
            </a:r>
            <a:endParaRPr lang="ko-KR" altLang="en-US" sz="2800" dirty="0">
              <a:solidFill>
                <a:srgbClr val="AC7649"/>
              </a:solidFill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28A42B4-004A-4E16-96B6-6B02A18BA3B6}"/>
              </a:ext>
            </a:extLst>
          </p:cNvPr>
          <p:cNvGrpSpPr/>
          <p:nvPr/>
        </p:nvGrpSpPr>
        <p:grpSpPr>
          <a:xfrm rot="16200000">
            <a:off x="10229519" y="-439528"/>
            <a:ext cx="2615328" cy="2037410"/>
            <a:chOff x="10335550" y="5358696"/>
            <a:chExt cx="2615328" cy="2037410"/>
          </a:xfrm>
        </p:grpSpPr>
        <p:pic>
          <p:nvPicPr>
            <p:cNvPr id="49" name="그림 48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D1CC7FD5-9645-4E9D-A0B2-AF629A42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8153866">
              <a:off x="10335550" y="5895560"/>
              <a:ext cx="1632006" cy="1379650"/>
            </a:xfrm>
            <a:prstGeom prst="rect">
              <a:avLst/>
            </a:prstGeom>
          </p:spPr>
        </p:pic>
        <p:pic>
          <p:nvPicPr>
            <p:cNvPr id="50" name="그림 49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FB30CB51-113D-4BA8-87A5-A28877972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2166932">
              <a:off x="11318872" y="6016456"/>
              <a:ext cx="1632006" cy="1379650"/>
            </a:xfrm>
            <a:prstGeom prst="rect">
              <a:avLst/>
            </a:prstGeom>
          </p:spPr>
        </p:pic>
        <p:pic>
          <p:nvPicPr>
            <p:cNvPr id="51" name="그림 50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909863EC-6E9E-4D49-8125-B1FB93487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11156945" y="5443368"/>
              <a:ext cx="1245782" cy="1076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340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C31E1E-E1B5-427B-B003-362F70816523}"/>
              </a:ext>
            </a:extLst>
          </p:cNvPr>
          <p:cNvSpPr txBox="1"/>
          <p:nvPr/>
        </p:nvSpPr>
        <p:spPr>
          <a:xfrm>
            <a:off x="3577772" y="883472"/>
            <a:ext cx="5036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2. </a:t>
            </a:r>
            <a:r>
              <a:rPr lang="ko-KR" altLang="en-US" sz="8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프로젝트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BC6F69-363D-49CC-8E5A-5ED019E52BDE}"/>
              </a:ext>
            </a:extLst>
          </p:cNvPr>
          <p:cNvGrpSpPr/>
          <p:nvPr/>
        </p:nvGrpSpPr>
        <p:grpSpPr>
          <a:xfrm>
            <a:off x="3329058" y="2023022"/>
            <a:ext cx="5533884" cy="3825309"/>
            <a:chOff x="3455696" y="2023022"/>
            <a:chExt cx="5533884" cy="3825309"/>
          </a:xfrm>
        </p:grpSpPr>
        <p:pic>
          <p:nvPicPr>
            <p:cNvPr id="8" name="그림 7" descr="꽃이(가) 표시된 사진&#10;&#10;자동 생성된 설명">
              <a:extLst>
                <a:ext uri="{FF2B5EF4-FFF2-40B4-BE49-F238E27FC236}">
                  <a16:creationId xmlns:a16="http://schemas.microsoft.com/office/drawing/2014/main" id="{2E7BC9B9-15A2-4D79-844B-C594FFEA8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60" t="33456" r="50531" b="27030"/>
            <a:stretch/>
          </p:blipFill>
          <p:spPr>
            <a:xfrm>
              <a:off x="5222959" y="2023022"/>
              <a:ext cx="1826159" cy="2362413"/>
            </a:xfrm>
            <a:prstGeom prst="rect">
              <a:avLst/>
            </a:prstGeom>
          </p:spPr>
        </p:pic>
        <p:pic>
          <p:nvPicPr>
            <p:cNvPr id="15" name="그림 14" descr="꽃, 시계이(가) 표시된 사진&#10;&#10;자동 생성된 설명">
              <a:extLst>
                <a:ext uri="{FF2B5EF4-FFF2-40B4-BE49-F238E27FC236}">
                  <a16:creationId xmlns:a16="http://schemas.microsoft.com/office/drawing/2014/main" id="{EE590C01-7442-4C33-8107-DE01D6D5C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t="26171" r="42303" b="46278"/>
            <a:stretch/>
          </p:blipFill>
          <p:spPr>
            <a:xfrm>
              <a:off x="3455696" y="2225596"/>
              <a:ext cx="1826159" cy="1563818"/>
            </a:xfrm>
            <a:prstGeom prst="rect">
              <a:avLst/>
            </a:prstGeom>
          </p:spPr>
        </p:pic>
        <p:pic>
          <p:nvPicPr>
            <p:cNvPr id="17" name="그림 16" descr="꽃이(가) 표시된 사진&#10;&#10;자동 생성된 설명">
              <a:extLst>
                <a:ext uri="{FF2B5EF4-FFF2-40B4-BE49-F238E27FC236}">
                  <a16:creationId xmlns:a16="http://schemas.microsoft.com/office/drawing/2014/main" id="{C8DEB2B3-7707-4423-90FC-AD3CA4A2A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0" t="20667" r="45818" b="41515"/>
            <a:stretch/>
          </p:blipFill>
          <p:spPr>
            <a:xfrm>
              <a:off x="7503166" y="2200251"/>
              <a:ext cx="1486414" cy="1900661"/>
            </a:xfrm>
            <a:prstGeom prst="rect">
              <a:avLst/>
            </a:prstGeom>
          </p:spPr>
        </p:pic>
        <p:pic>
          <p:nvPicPr>
            <p:cNvPr id="19" name="그림 18" descr="꽃, 소화전이(가) 표시된 사진&#10;&#10;자동 생성된 설명">
              <a:extLst>
                <a:ext uri="{FF2B5EF4-FFF2-40B4-BE49-F238E27FC236}">
                  <a16:creationId xmlns:a16="http://schemas.microsoft.com/office/drawing/2014/main" id="{52ABA79B-6FD6-426F-9680-776DBC48C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5" t="24970" r="45243" b="40121"/>
            <a:stretch/>
          </p:blipFill>
          <p:spPr>
            <a:xfrm>
              <a:off x="3868471" y="3653771"/>
              <a:ext cx="1859281" cy="2194560"/>
            </a:xfrm>
            <a:prstGeom prst="rect">
              <a:avLst/>
            </a:prstGeom>
          </p:spPr>
        </p:pic>
        <p:pic>
          <p:nvPicPr>
            <p:cNvPr id="21" name="그림 20" descr="꽃, 시계, 노트북이(가) 표시된 사진&#10;&#10;자동 생성된 설명">
              <a:extLst>
                <a:ext uri="{FF2B5EF4-FFF2-40B4-BE49-F238E27FC236}">
                  <a16:creationId xmlns:a16="http://schemas.microsoft.com/office/drawing/2014/main" id="{BFEB8DAC-B1E4-4B96-AC1E-C0FD9D7B3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31757" r="51515" b="48364"/>
            <a:stretch/>
          </p:blipFill>
          <p:spPr>
            <a:xfrm>
              <a:off x="7276462" y="4079749"/>
              <a:ext cx="1379913" cy="1363287"/>
            </a:xfrm>
            <a:prstGeom prst="rect">
              <a:avLst/>
            </a:prstGeom>
            <a:effectLst/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061A52B-772D-49F3-9BF6-96031E5D6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3" t="20606" r="44453" b="43030"/>
            <a:stretch/>
          </p:blipFill>
          <p:spPr>
            <a:xfrm>
              <a:off x="5705560" y="4161841"/>
              <a:ext cx="1343558" cy="1446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75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5EE2CC54-B4BD-490B-B49C-2A8109DDD0D9}"/>
              </a:ext>
            </a:extLst>
          </p:cNvPr>
          <p:cNvGrpSpPr/>
          <p:nvPr/>
        </p:nvGrpSpPr>
        <p:grpSpPr>
          <a:xfrm>
            <a:off x="10335550" y="5358696"/>
            <a:ext cx="2615328" cy="2037410"/>
            <a:chOff x="10335550" y="5358696"/>
            <a:chExt cx="2615328" cy="2037410"/>
          </a:xfrm>
        </p:grpSpPr>
        <p:pic>
          <p:nvPicPr>
            <p:cNvPr id="26" name="그림 25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5AC27FF1-2841-499B-933E-FC8CD2AEB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8153866">
              <a:off x="10335550" y="5895560"/>
              <a:ext cx="1632006" cy="1379650"/>
            </a:xfrm>
            <a:prstGeom prst="rect">
              <a:avLst/>
            </a:prstGeom>
          </p:spPr>
        </p:pic>
        <p:pic>
          <p:nvPicPr>
            <p:cNvPr id="27" name="그림 26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0B9E5A28-B49B-43AF-9AE3-D0AB68845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2166932">
              <a:off x="11318872" y="6016456"/>
              <a:ext cx="1632006" cy="1379650"/>
            </a:xfrm>
            <a:prstGeom prst="rect">
              <a:avLst/>
            </a:prstGeom>
          </p:spPr>
        </p:pic>
        <p:pic>
          <p:nvPicPr>
            <p:cNvPr id="28" name="그림 27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AB0F3A8F-543F-424B-B17B-0C6CB0AA5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11156945" y="5443368"/>
              <a:ext cx="1245782" cy="1076437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67CFC2C-F8A0-45BA-987B-0D859E4F42C6}"/>
              </a:ext>
            </a:extLst>
          </p:cNvPr>
          <p:cNvGrpSpPr/>
          <p:nvPr/>
        </p:nvGrpSpPr>
        <p:grpSpPr>
          <a:xfrm>
            <a:off x="189863" y="-40108"/>
            <a:ext cx="4032398" cy="1265612"/>
            <a:chOff x="189863" y="-40108"/>
            <a:chExt cx="4032398" cy="1265612"/>
          </a:xfrm>
        </p:grpSpPr>
        <p:pic>
          <p:nvPicPr>
            <p:cNvPr id="53" name="그림 52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5120388E-69A7-47E4-87DE-78BEB3578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7611295">
              <a:off x="3347927" y="351170"/>
              <a:ext cx="934025" cy="81464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B1DB02-E585-4F3D-A7A1-A22A2286A26E}"/>
                </a:ext>
              </a:extLst>
            </p:cNvPr>
            <p:cNvSpPr txBox="1"/>
            <p:nvPr/>
          </p:nvSpPr>
          <p:spPr>
            <a:xfrm>
              <a:off x="189863" y="274394"/>
              <a:ext cx="3511280" cy="7755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8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5400" dirty="0">
                  <a:solidFill>
                    <a:srgbClr val="AC7649"/>
                  </a:solidFill>
                </a:rPr>
                <a:t>02. </a:t>
              </a:r>
              <a:r>
                <a:rPr lang="ko-KR" altLang="en-US" sz="5400" dirty="0">
                  <a:solidFill>
                    <a:srgbClr val="AC7649"/>
                  </a:solidFill>
                </a:rPr>
                <a:t>프로젝트 소개</a:t>
              </a:r>
            </a:p>
          </p:txBody>
        </p:sp>
        <p:pic>
          <p:nvPicPr>
            <p:cNvPr id="55" name="그림 54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24FD53A2-8BFD-4F87-A83F-899F6AC05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3284137" y="16244"/>
              <a:ext cx="829105" cy="716401"/>
            </a:xfrm>
            <a:prstGeom prst="rect">
              <a:avLst/>
            </a:prstGeom>
          </p:spPr>
        </p:pic>
      </p:grpSp>
      <p:sp>
        <p:nvSpPr>
          <p:cNvPr id="60" name="제목 1">
            <a:extLst>
              <a:ext uri="{FF2B5EF4-FFF2-40B4-BE49-F238E27FC236}">
                <a16:creationId xmlns:a16="http://schemas.microsoft.com/office/drawing/2014/main" id="{C575E9C2-D3B4-4D87-B0B0-3007A4837BA0}"/>
              </a:ext>
            </a:extLst>
          </p:cNvPr>
          <p:cNvSpPr txBox="1">
            <a:spLocks/>
          </p:cNvSpPr>
          <p:nvPr/>
        </p:nvSpPr>
        <p:spPr>
          <a:xfrm>
            <a:off x="555861" y="1518118"/>
            <a:ext cx="11080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600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defRPr>
            </a:lvl1pPr>
          </a:lstStyle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‘Have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it’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서비스는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PDCA Cycle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계획을 효과적으로 관리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공유 기능을 통해 다른 사람과 이를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공유하여 공동체를 형성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함으로써 성취도를 높이는 스마트폰용 앱이다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3205C88-B6D3-4E85-A7CA-A6ACA2A80086}"/>
              </a:ext>
            </a:extLst>
          </p:cNvPr>
          <p:cNvGrpSpPr/>
          <p:nvPr/>
        </p:nvGrpSpPr>
        <p:grpSpPr>
          <a:xfrm>
            <a:off x="6307171" y="3111275"/>
            <a:ext cx="4753317" cy="3210431"/>
            <a:chOff x="6307171" y="2928395"/>
            <a:chExt cx="4753317" cy="321043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D7A3D38-1008-4281-9053-706019784A05}"/>
                </a:ext>
              </a:extLst>
            </p:cNvPr>
            <p:cNvSpPr/>
            <p:nvPr/>
          </p:nvSpPr>
          <p:spPr>
            <a:xfrm>
              <a:off x="6307172" y="2928396"/>
              <a:ext cx="871961" cy="995422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이송이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6A319EB-4FFA-489B-8FCF-1B25CDF99C96}"/>
                </a:ext>
              </a:extLst>
            </p:cNvPr>
            <p:cNvSpPr/>
            <p:nvPr/>
          </p:nvSpPr>
          <p:spPr>
            <a:xfrm>
              <a:off x="6307171" y="4082198"/>
              <a:ext cx="871961" cy="902825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최승혜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E2FED78-E342-46E6-BCE1-7D5383FBA416}"/>
                </a:ext>
              </a:extLst>
            </p:cNvPr>
            <p:cNvSpPr/>
            <p:nvPr/>
          </p:nvSpPr>
          <p:spPr>
            <a:xfrm>
              <a:off x="6307171" y="5236001"/>
              <a:ext cx="871961" cy="902825"/>
            </a:xfrm>
            <a:prstGeom prst="rect">
              <a:avLst/>
            </a:prstGeom>
            <a:solidFill>
              <a:srgbClr val="E2D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이주영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F708A6-0E75-4B1A-979D-8F558B89408E}"/>
                </a:ext>
              </a:extLst>
            </p:cNvPr>
            <p:cNvSpPr/>
            <p:nvPr/>
          </p:nvSpPr>
          <p:spPr>
            <a:xfrm>
              <a:off x="7296930" y="2928395"/>
              <a:ext cx="3763558" cy="902825"/>
            </a:xfrm>
            <a:prstGeom prst="rect">
              <a:avLst/>
            </a:prstGeom>
            <a:solidFill>
              <a:srgbClr val="FFF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문서 구성과 작성법 학습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B2FB2B9-38C1-4818-A001-413698BE2DA2}"/>
                </a:ext>
              </a:extLst>
            </p:cNvPr>
            <p:cNvSpPr/>
            <p:nvPr/>
          </p:nvSpPr>
          <p:spPr>
            <a:xfrm>
              <a:off x="7296930" y="4082198"/>
              <a:ext cx="3763558" cy="902825"/>
            </a:xfrm>
            <a:prstGeom prst="rect">
              <a:avLst/>
            </a:prstGeom>
            <a:solidFill>
              <a:srgbClr val="FFF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소프트웨어 설계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개발도구 학습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ED96650-732F-4C36-8D22-19C1754D573A}"/>
                </a:ext>
              </a:extLst>
            </p:cNvPr>
            <p:cNvSpPr/>
            <p:nvPr/>
          </p:nvSpPr>
          <p:spPr>
            <a:xfrm>
              <a:off x="7296930" y="5234652"/>
              <a:ext cx="3763558" cy="902825"/>
            </a:xfrm>
            <a:prstGeom prst="rect">
              <a:avLst/>
            </a:prstGeom>
            <a:solidFill>
              <a:srgbClr val="FFF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어플리케이션 개발 능력 향상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E3E8E89-4857-4E3C-BAB4-FD355D164B51}"/>
              </a:ext>
            </a:extLst>
          </p:cNvPr>
          <p:cNvGrpSpPr/>
          <p:nvPr/>
        </p:nvGrpSpPr>
        <p:grpSpPr>
          <a:xfrm>
            <a:off x="1139225" y="2674349"/>
            <a:ext cx="4501508" cy="3720663"/>
            <a:chOff x="1139225" y="2491469"/>
            <a:chExt cx="4501508" cy="372066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2B268F-B484-4D69-985C-E8A511D846A9}"/>
                </a:ext>
              </a:extLst>
            </p:cNvPr>
            <p:cNvSpPr txBox="1"/>
            <p:nvPr/>
          </p:nvSpPr>
          <p:spPr>
            <a:xfrm>
              <a:off x="1231055" y="3507132"/>
              <a:ext cx="4409678" cy="2356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대학생들이 자신들의 성취하고 싶은 목표를 명확하게 설정하고 그를 달성하기 위한 자신만의 계획을 세운 후 관리하여 시간을 효율적으로 사용하도록 돕는 프로그램을 만들고자 한다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2131C14-A66A-461C-81F4-2C826A16A444}"/>
                </a:ext>
              </a:extLst>
            </p:cNvPr>
            <p:cNvGrpSpPr/>
            <p:nvPr/>
          </p:nvGrpSpPr>
          <p:grpSpPr>
            <a:xfrm>
              <a:off x="1139225" y="2928395"/>
              <a:ext cx="4501508" cy="3283737"/>
              <a:chOff x="5962443" y="474177"/>
              <a:chExt cx="4501508" cy="3283737"/>
            </a:xfrm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FFC9357C-2105-4588-9826-D3B6573216A8}"/>
                  </a:ext>
                </a:extLst>
              </p:cNvPr>
              <p:cNvSpPr/>
              <p:nvPr/>
            </p:nvSpPr>
            <p:spPr>
              <a:xfrm>
                <a:off x="5962443" y="547483"/>
                <a:ext cx="4501508" cy="3210431"/>
              </a:xfrm>
              <a:custGeom>
                <a:avLst/>
                <a:gdLst>
                  <a:gd name="connsiteX0" fmla="*/ 535083 w 4501508"/>
                  <a:gd name="connsiteY0" fmla="*/ 0 h 3210431"/>
                  <a:gd name="connsiteX1" fmla="*/ 1646843 w 4501508"/>
                  <a:gd name="connsiteY1" fmla="*/ 0 h 3210431"/>
                  <a:gd name="connsiteX2" fmla="*/ 1646843 w 4501508"/>
                  <a:gd name="connsiteY2" fmla="*/ 178112 h 3210431"/>
                  <a:gd name="connsiteX3" fmla="*/ 2854665 w 4501508"/>
                  <a:gd name="connsiteY3" fmla="*/ 178112 h 3210431"/>
                  <a:gd name="connsiteX4" fmla="*/ 2854665 w 4501508"/>
                  <a:gd name="connsiteY4" fmla="*/ 0 h 3210431"/>
                  <a:gd name="connsiteX5" fmla="*/ 3966425 w 4501508"/>
                  <a:gd name="connsiteY5" fmla="*/ 0 h 3210431"/>
                  <a:gd name="connsiteX6" fmla="*/ 4501508 w 4501508"/>
                  <a:gd name="connsiteY6" fmla="*/ 535083 h 3210431"/>
                  <a:gd name="connsiteX7" fmla="*/ 4501508 w 4501508"/>
                  <a:gd name="connsiteY7" fmla="*/ 2675348 h 3210431"/>
                  <a:gd name="connsiteX8" fmla="*/ 3966425 w 4501508"/>
                  <a:gd name="connsiteY8" fmla="*/ 3210431 h 3210431"/>
                  <a:gd name="connsiteX9" fmla="*/ 535083 w 4501508"/>
                  <a:gd name="connsiteY9" fmla="*/ 3210431 h 3210431"/>
                  <a:gd name="connsiteX10" fmla="*/ 0 w 4501508"/>
                  <a:gd name="connsiteY10" fmla="*/ 2675348 h 3210431"/>
                  <a:gd name="connsiteX11" fmla="*/ 0 w 4501508"/>
                  <a:gd name="connsiteY11" fmla="*/ 535083 h 3210431"/>
                  <a:gd name="connsiteX12" fmla="*/ 535083 w 4501508"/>
                  <a:gd name="connsiteY12" fmla="*/ 0 h 3210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01508" h="3210431" extrusionOk="0">
                    <a:moveTo>
                      <a:pt x="535083" y="0"/>
                    </a:moveTo>
                    <a:cubicBezTo>
                      <a:pt x="744864" y="19611"/>
                      <a:pt x="1115016" y="75216"/>
                      <a:pt x="1646843" y="0"/>
                    </a:cubicBezTo>
                    <a:cubicBezTo>
                      <a:pt x="1633800" y="69301"/>
                      <a:pt x="1661847" y="114911"/>
                      <a:pt x="1646843" y="178112"/>
                    </a:cubicBezTo>
                    <a:cubicBezTo>
                      <a:pt x="2068389" y="108233"/>
                      <a:pt x="2393432" y="280422"/>
                      <a:pt x="2854665" y="178112"/>
                    </a:cubicBezTo>
                    <a:cubicBezTo>
                      <a:pt x="2847511" y="112570"/>
                      <a:pt x="2854228" y="51948"/>
                      <a:pt x="2854665" y="0"/>
                    </a:cubicBezTo>
                    <a:cubicBezTo>
                      <a:pt x="3134256" y="-95425"/>
                      <a:pt x="3714668" y="-47725"/>
                      <a:pt x="3966425" y="0"/>
                    </a:cubicBezTo>
                    <a:cubicBezTo>
                      <a:pt x="4294176" y="5664"/>
                      <a:pt x="4509927" y="231553"/>
                      <a:pt x="4501508" y="535083"/>
                    </a:cubicBezTo>
                    <a:cubicBezTo>
                      <a:pt x="4609618" y="1024772"/>
                      <a:pt x="4535456" y="2370742"/>
                      <a:pt x="4501508" y="2675348"/>
                    </a:cubicBezTo>
                    <a:cubicBezTo>
                      <a:pt x="4502166" y="2939718"/>
                      <a:pt x="4304982" y="3240441"/>
                      <a:pt x="3966425" y="3210431"/>
                    </a:cubicBezTo>
                    <a:cubicBezTo>
                      <a:pt x="3287928" y="3245835"/>
                      <a:pt x="1483102" y="3203882"/>
                      <a:pt x="535083" y="3210431"/>
                    </a:cubicBezTo>
                    <a:cubicBezTo>
                      <a:pt x="215654" y="3218129"/>
                      <a:pt x="48425" y="2944654"/>
                      <a:pt x="0" y="2675348"/>
                    </a:cubicBezTo>
                    <a:cubicBezTo>
                      <a:pt x="-53321" y="2459099"/>
                      <a:pt x="-60134" y="1108938"/>
                      <a:pt x="0" y="535083"/>
                    </a:cubicBezTo>
                    <a:cubicBezTo>
                      <a:pt x="-4195" y="234693"/>
                      <a:pt x="265831" y="-19872"/>
                      <a:pt x="535083" y="0"/>
                    </a:cubicBezTo>
                    <a:close/>
                  </a:path>
                </a:pathLst>
              </a:custGeom>
              <a:noFill/>
              <a:ln w="19050">
                <a:solidFill>
                  <a:srgbClr val="AC7649"/>
                </a:solidFill>
                <a:prstDash val="lgDash"/>
                <a:extLst>
                  <a:ext uri="{C807C97D-BFC1-408E-A445-0C87EB9F89A2}">
                    <ask:lineSketchStyleProps xmlns:ask="http://schemas.microsoft.com/office/drawing/2018/sketchyshapes" sd="2717607283">
                      <a:custGeom>
                        <a:avLst/>
                        <a:gdLst>
                          <a:gd name="connsiteX0" fmla="*/ 535083 w 4501508"/>
                          <a:gd name="connsiteY0" fmla="*/ 0 h 3210431"/>
                          <a:gd name="connsiteX1" fmla="*/ 1646843 w 4501508"/>
                          <a:gd name="connsiteY1" fmla="*/ 0 h 3210431"/>
                          <a:gd name="connsiteX2" fmla="*/ 1646843 w 4501508"/>
                          <a:gd name="connsiteY2" fmla="*/ 178112 h 3210431"/>
                          <a:gd name="connsiteX3" fmla="*/ 2854665 w 4501508"/>
                          <a:gd name="connsiteY3" fmla="*/ 178112 h 3210431"/>
                          <a:gd name="connsiteX4" fmla="*/ 2854665 w 4501508"/>
                          <a:gd name="connsiteY4" fmla="*/ 0 h 3210431"/>
                          <a:gd name="connsiteX5" fmla="*/ 3966425 w 4501508"/>
                          <a:gd name="connsiteY5" fmla="*/ 0 h 3210431"/>
                          <a:gd name="connsiteX6" fmla="*/ 4501508 w 4501508"/>
                          <a:gd name="connsiteY6" fmla="*/ 535083 h 3210431"/>
                          <a:gd name="connsiteX7" fmla="*/ 4501508 w 4501508"/>
                          <a:gd name="connsiteY7" fmla="*/ 2675348 h 3210431"/>
                          <a:gd name="connsiteX8" fmla="*/ 3966425 w 4501508"/>
                          <a:gd name="connsiteY8" fmla="*/ 3210431 h 3210431"/>
                          <a:gd name="connsiteX9" fmla="*/ 535083 w 4501508"/>
                          <a:gd name="connsiteY9" fmla="*/ 3210431 h 3210431"/>
                          <a:gd name="connsiteX10" fmla="*/ 0 w 4501508"/>
                          <a:gd name="connsiteY10" fmla="*/ 2675348 h 3210431"/>
                          <a:gd name="connsiteX11" fmla="*/ 0 w 4501508"/>
                          <a:gd name="connsiteY11" fmla="*/ 535083 h 3210431"/>
                          <a:gd name="connsiteX12" fmla="*/ 535083 w 4501508"/>
                          <a:gd name="connsiteY12" fmla="*/ 0 h 32104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4501508" h="3210431">
                            <a:moveTo>
                              <a:pt x="535083" y="0"/>
                            </a:moveTo>
                            <a:lnTo>
                              <a:pt x="1646843" y="0"/>
                            </a:lnTo>
                            <a:lnTo>
                              <a:pt x="1646843" y="178112"/>
                            </a:lnTo>
                            <a:lnTo>
                              <a:pt x="2854665" y="178112"/>
                            </a:lnTo>
                            <a:lnTo>
                              <a:pt x="2854665" y="0"/>
                            </a:lnTo>
                            <a:lnTo>
                              <a:pt x="3966425" y="0"/>
                            </a:lnTo>
                            <a:cubicBezTo>
                              <a:pt x="4261943" y="0"/>
                              <a:pt x="4501508" y="239565"/>
                              <a:pt x="4501508" y="535083"/>
                            </a:cubicBezTo>
                            <a:lnTo>
                              <a:pt x="4501508" y="2675348"/>
                            </a:lnTo>
                            <a:cubicBezTo>
                              <a:pt x="4501508" y="2970866"/>
                              <a:pt x="4261943" y="3210431"/>
                              <a:pt x="3966425" y="3210431"/>
                            </a:cubicBezTo>
                            <a:lnTo>
                              <a:pt x="535083" y="3210431"/>
                            </a:lnTo>
                            <a:cubicBezTo>
                              <a:pt x="239565" y="3210431"/>
                              <a:pt x="0" y="2970866"/>
                              <a:pt x="0" y="2675348"/>
                            </a:cubicBezTo>
                            <a:lnTo>
                              <a:pt x="0" y="535083"/>
                            </a:lnTo>
                            <a:cubicBezTo>
                              <a:pt x="0" y="239565"/>
                              <a:pt x="239565" y="0"/>
                              <a:pt x="535083" y="0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F222E91-4989-4A7E-AD06-D2F23D4CC9CB}"/>
                  </a:ext>
                </a:extLst>
              </p:cNvPr>
              <p:cNvSpPr/>
              <p:nvPr/>
            </p:nvSpPr>
            <p:spPr>
              <a:xfrm>
                <a:off x="7588183" y="474177"/>
                <a:ext cx="1250028" cy="414245"/>
              </a:xfrm>
              <a:prstGeom prst="rect">
                <a:avLst/>
              </a:prstGeom>
              <a:solidFill>
                <a:srgbClr val="FEF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C393C59-E0B8-4AF9-9213-7DBF56FB1BCA}"/>
                </a:ext>
              </a:extLst>
            </p:cNvPr>
            <p:cNvSpPr txBox="1"/>
            <p:nvPr/>
          </p:nvSpPr>
          <p:spPr>
            <a:xfrm>
              <a:off x="2889911" y="2491469"/>
              <a:ext cx="10919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rgbClr val="AC7649"/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</a:rPr>
                <a:t>Goal</a:t>
              </a:r>
              <a:endParaRPr lang="ko-KR" altLang="en-US" sz="6000" dirty="0">
                <a:solidFill>
                  <a:srgbClr val="AC7649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E8730164-5DF1-4628-AF4B-B8D1AECA0ED5}"/>
              </a:ext>
            </a:extLst>
          </p:cNvPr>
          <p:cNvSpPr txBox="1"/>
          <p:nvPr/>
        </p:nvSpPr>
        <p:spPr>
          <a:xfrm>
            <a:off x="3470921" y="2287768"/>
            <a:ext cx="5250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 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공유 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달성</a:t>
            </a:r>
          </a:p>
        </p:txBody>
      </p:sp>
    </p:spTree>
    <p:extLst>
      <p:ext uri="{BB962C8B-B14F-4D97-AF65-F5344CB8AC3E}">
        <p14:creationId xmlns:p14="http://schemas.microsoft.com/office/powerpoint/2010/main" val="194998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C0C1E45C-8231-4294-95C8-B4AC1F232BF1}"/>
              </a:ext>
            </a:extLst>
          </p:cNvPr>
          <p:cNvGrpSpPr/>
          <p:nvPr/>
        </p:nvGrpSpPr>
        <p:grpSpPr>
          <a:xfrm>
            <a:off x="1010010" y="1450212"/>
            <a:ext cx="9994201" cy="236193"/>
            <a:chOff x="1010010" y="1508087"/>
            <a:chExt cx="9994201" cy="236193"/>
          </a:xfrm>
        </p:grpSpPr>
        <p:sp>
          <p:nvSpPr>
            <p:cNvPr id="4" name="갈매기형 수장 1">
              <a:extLst>
                <a:ext uri="{FF2B5EF4-FFF2-40B4-BE49-F238E27FC236}">
                  <a16:creationId xmlns:a16="http://schemas.microsoft.com/office/drawing/2014/main" id="{FB59ED25-E5AA-486A-BCE5-C378969D3C2C}"/>
                </a:ext>
              </a:extLst>
            </p:cNvPr>
            <p:cNvSpPr/>
            <p:nvPr/>
          </p:nvSpPr>
          <p:spPr>
            <a:xfrm>
              <a:off x="1010010" y="1508087"/>
              <a:ext cx="3359086" cy="225610"/>
            </a:xfrm>
            <a:prstGeom prst="chevron">
              <a:avLst/>
            </a:prstGeom>
            <a:solidFill>
              <a:srgbClr val="D56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갈매기형 수장 38">
              <a:extLst>
                <a:ext uri="{FF2B5EF4-FFF2-40B4-BE49-F238E27FC236}">
                  <a16:creationId xmlns:a16="http://schemas.microsoft.com/office/drawing/2014/main" id="{D0A32DE1-5EDF-41A2-8A82-08DC3FC4BCF2}"/>
                </a:ext>
              </a:extLst>
            </p:cNvPr>
            <p:cNvSpPr/>
            <p:nvPr/>
          </p:nvSpPr>
          <p:spPr>
            <a:xfrm>
              <a:off x="4317941" y="1508087"/>
              <a:ext cx="3359085" cy="236193"/>
            </a:xfrm>
            <a:prstGeom prst="chevron">
              <a:avLst/>
            </a:prstGeom>
            <a:solidFill>
              <a:srgbClr val="F8CC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갈매기형 수장 39">
              <a:extLst>
                <a:ext uri="{FF2B5EF4-FFF2-40B4-BE49-F238E27FC236}">
                  <a16:creationId xmlns:a16="http://schemas.microsoft.com/office/drawing/2014/main" id="{48EADB65-BC1A-4A83-9B05-74F486E48FAB}"/>
                </a:ext>
              </a:extLst>
            </p:cNvPr>
            <p:cNvSpPr/>
            <p:nvPr/>
          </p:nvSpPr>
          <p:spPr>
            <a:xfrm>
              <a:off x="7645127" y="1521276"/>
              <a:ext cx="3359084" cy="199231"/>
            </a:xfrm>
            <a:prstGeom prst="chevron">
              <a:avLst/>
            </a:prstGeom>
            <a:solidFill>
              <a:srgbClr val="8BBD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075DD71-91C5-4DA4-B98E-46861344587F}"/>
              </a:ext>
            </a:extLst>
          </p:cNvPr>
          <p:cNvSpPr txBox="1"/>
          <p:nvPr/>
        </p:nvSpPr>
        <p:spPr>
          <a:xfrm>
            <a:off x="1067040" y="1793080"/>
            <a:ext cx="6353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달성 척도 활용 효과에 대한 평가 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서지연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0" name="그림 29" descr="꽃, 식물이(가) 표시된 사진&#10;&#10;자동 생성된 설명">
            <a:extLst>
              <a:ext uri="{FF2B5EF4-FFF2-40B4-BE49-F238E27FC236}">
                <a16:creationId xmlns:a16="http://schemas.microsoft.com/office/drawing/2014/main" id="{6CCB804A-6282-43D6-B48F-516CB20E1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4" t="30060" r="38889" b="50667"/>
          <a:stretch/>
        </p:blipFill>
        <p:spPr>
          <a:xfrm rot="2166932">
            <a:off x="11318872" y="6016456"/>
            <a:ext cx="1632006" cy="137965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633EAF-DCA2-4B6D-B46C-13A8CC3E98BD}"/>
              </a:ext>
            </a:extLst>
          </p:cNvPr>
          <p:cNvGrpSpPr/>
          <p:nvPr/>
        </p:nvGrpSpPr>
        <p:grpSpPr>
          <a:xfrm>
            <a:off x="10335550" y="5358696"/>
            <a:ext cx="1982504" cy="1916514"/>
            <a:chOff x="10335550" y="5358696"/>
            <a:chExt cx="1982504" cy="1916514"/>
          </a:xfrm>
        </p:grpSpPr>
        <p:pic>
          <p:nvPicPr>
            <p:cNvPr id="32" name="그림 31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EA0FC9AE-C66C-4A14-BB7F-E566B4E23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8153866">
              <a:off x="10335550" y="5895560"/>
              <a:ext cx="1632006" cy="1379650"/>
            </a:xfrm>
            <a:prstGeom prst="rect">
              <a:avLst/>
            </a:prstGeom>
          </p:spPr>
        </p:pic>
        <p:pic>
          <p:nvPicPr>
            <p:cNvPr id="33" name="그림 32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61880BEF-D4DA-419A-8697-4099BBF68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11156945" y="5443368"/>
              <a:ext cx="1245782" cy="107643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647D9E2-572E-4F16-A64E-51D05A1A385E}"/>
              </a:ext>
            </a:extLst>
          </p:cNvPr>
          <p:cNvGrpSpPr/>
          <p:nvPr/>
        </p:nvGrpSpPr>
        <p:grpSpPr>
          <a:xfrm>
            <a:off x="185268" y="0"/>
            <a:ext cx="5747699" cy="1265612"/>
            <a:chOff x="185268" y="0"/>
            <a:chExt cx="5747699" cy="126561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84E716-23E1-405E-81BA-17A47D2A97F0}"/>
                </a:ext>
              </a:extLst>
            </p:cNvPr>
            <p:cNvSpPr txBox="1"/>
            <p:nvPr/>
          </p:nvSpPr>
          <p:spPr>
            <a:xfrm>
              <a:off x="679415" y="487129"/>
              <a:ext cx="5253552" cy="54784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32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5400" dirty="0">
                  <a:solidFill>
                    <a:srgbClr val="AC7649"/>
                  </a:solidFill>
                </a:rPr>
                <a:t>02. </a:t>
              </a:r>
              <a:r>
                <a:rPr lang="ko-KR" altLang="en-US" sz="5400" dirty="0">
                  <a:solidFill>
                    <a:srgbClr val="AC7649"/>
                  </a:solidFill>
                </a:rPr>
                <a:t>프로젝트 소개 </a:t>
              </a:r>
              <a:r>
                <a:rPr lang="en-US" altLang="ko-KR" sz="2400" dirty="0">
                  <a:solidFill>
                    <a:srgbClr val="AC7649"/>
                  </a:solidFill>
                </a:rPr>
                <a:t>– </a:t>
              </a:r>
              <a:r>
                <a:rPr lang="ko-KR" altLang="en-US" sz="2400" dirty="0">
                  <a:solidFill>
                    <a:srgbClr val="AC7649"/>
                  </a:solidFill>
                </a:rPr>
                <a:t>선행기술 조사 </a:t>
              </a:r>
              <a:r>
                <a:rPr lang="en-US" altLang="ko-KR" sz="2400" dirty="0">
                  <a:solidFill>
                    <a:srgbClr val="AC7649"/>
                  </a:solidFill>
                </a:rPr>
                <a:t>( </a:t>
              </a:r>
              <a:r>
                <a:rPr lang="ko-KR" altLang="en-US" sz="2400" dirty="0">
                  <a:solidFill>
                    <a:srgbClr val="AC7649"/>
                  </a:solidFill>
                </a:rPr>
                <a:t>논문 </a:t>
              </a:r>
              <a:r>
                <a:rPr lang="en-US" altLang="ko-KR" sz="2400" dirty="0">
                  <a:solidFill>
                    <a:srgbClr val="AC7649"/>
                  </a:solidFill>
                </a:rPr>
                <a:t>)</a:t>
              </a:r>
              <a:endParaRPr lang="ko-KR" altLang="en-US" sz="5400" dirty="0">
                <a:solidFill>
                  <a:srgbClr val="AC7649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9040DF2-313C-426A-9860-745EA8A288BB}"/>
                </a:ext>
              </a:extLst>
            </p:cNvPr>
            <p:cNvGrpSpPr/>
            <p:nvPr/>
          </p:nvGrpSpPr>
          <p:grpSpPr>
            <a:xfrm rot="10800000">
              <a:off x="185268" y="0"/>
              <a:ext cx="881772" cy="1265612"/>
              <a:chOff x="3340489" y="-40108"/>
              <a:chExt cx="881772" cy="1265612"/>
            </a:xfrm>
          </p:grpSpPr>
          <p:pic>
            <p:nvPicPr>
              <p:cNvPr id="43" name="그림 42" descr="꽃, 식물이(가) 표시된 사진&#10;&#10;자동 생성된 설명">
                <a:extLst>
                  <a:ext uri="{FF2B5EF4-FFF2-40B4-BE49-F238E27FC236}">
                    <a16:creationId xmlns:a16="http://schemas.microsoft.com/office/drawing/2014/main" id="{9EF8E57F-FE66-4E24-BBD7-8409B74C09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14" t="30060" r="38889" b="50667"/>
              <a:stretch/>
            </p:blipFill>
            <p:spPr>
              <a:xfrm rot="7611295">
                <a:off x="3347927" y="351170"/>
                <a:ext cx="934025" cy="814643"/>
              </a:xfrm>
              <a:prstGeom prst="rect">
                <a:avLst/>
              </a:prstGeom>
            </p:spPr>
          </p:pic>
          <p:pic>
            <p:nvPicPr>
              <p:cNvPr id="45" name="그림 44" descr="꽃, 식물이(가) 표시된 사진&#10;&#10;자동 생성된 설명">
                <a:extLst>
                  <a:ext uri="{FF2B5EF4-FFF2-40B4-BE49-F238E27FC236}">
                    <a16:creationId xmlns:a16="http://schemas.microsoft.com/office/drawing/2014/main" id="{9104CAEB-7BD9-4297-A913-598DD39B1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58" t="30712" r="42778" b="53046"/>
              <a:stretch/>
            </p:blipFill>
            <p:spPr>
              <a:xfrm rot="4047132">
                <a:off x="3284137" y="16244"/>
                <a:ext cx="829105" cy="71640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3333886-09FE-42F5-BA3B-ECECA8B2F692}"/>
              </a:ext>
            </a:extLst>
          </p:cNvPr>
          <p:cNvGrpSpPr/>
          <p:nvPr/>
        </p:nvGrpSpPr>
        <p:grpSpPr>
          <a:xfrm>
            <a:off x="1378929" y="4475800"/>
            <a:ext cx="6353798" cy="1768606"/>
            <a:chOff x="1067040" y="2452298"/>
            <a:chExt cx="6353798" cy="17686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DFEA4E-F969-4D93-BE79-C589535FEBCB}"/>
                </a:ext>
              </a:extLst>
            </p:cNvPr>
            <p:cNvSpPr txBox="1"/>
            <p:nvPr/>
          </p:nvSpPr>
          <p:spPr>
            <a:xfrm>
              <a:off x="1067040" y="2452298"/>
              <a:ext cx="6353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포인트 제도와 소비자의 상관관계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C7E6F06-BAB6-430F-9199-F1E3BC24D7CF}"/>
                </a:ext>
              </a:extLst>
            </p:cNvPr>
            <p:cNvSpPr txBox="1"/>
            <p:nvPr/>
          </p:nvSpPr>
          <p:spPr>
            <a:xfrm>
              <a:off x="1396649" y="2897465"/>
              <a:ext cx="51600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보다 싼 가격으로 물건을 구매하여 </a:t>
              </a:r>
              <a:r>
                <a:rPr lang="ko-KR" altLang="en-US" sz="16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만족감을 준다</a:t>
              </a:r>
              <a:r>
                <a:rPr lang="en-US" altLang="ko-KR" sz="16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포인트를 현금으로 바꾸는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캐쉬백을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제공한다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.</a:t>
              </a:r>
            </a:p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포인트를 교묘하게 이용하여 사용자에게 손해를 입힐 수 있다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.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FC99817-3907-45F4-AD4F-66D65F1F8B23}"/>
              </a:ext>
            </a:extLst>
          </p:cNvPr>
          <p:cNvSpPr txBox="1"/>
          <p:nvPr/>
        </p:nvSpPr>
        <p:spPr>
          <a:xfrm>
            <a:off x="1067040" y="4089708"/>
            <a:ext cx="742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2.   </a:t>
            </a:r>
            <a:r>
              <a:rPr lang="ko-KR" altLang="en-US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포인트 제도의 문제점과 개선방안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소비자의 이용 및 활용도 측면에서 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고재운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2008)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CFFC39D-3DF5-45EC-87A5-21CFA4ED594B}"/>
              </a:ext>
            </a:extLst>
          </p:cNvPr>
          <p:cNvGrpSpPr/>
          <p:nvPr/>
        </p:nvGrpSpPr>
        <p:grpSpPr>
          <a:xfrm>
            <a:off x="1378929" y="2206812"/>
            <a:ext cx="6353798" cy="1735036"/>
            <a:chOff x="1067040" y="2452298"/>
            <a:chExt cx="6353798" cy="173503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1872BF-D587-45ED-A0F5-A34B94E65B02}"/>
                </a:ext>
              </a:extLst>
            </p:cNvPr>
            <p:cNvSpPr txBox="1"/>
            <p:nvPr/>
          </p:nvSpPr>
          <p:spPr>
            <a:xfrm>
              <a:off x="1067040" y="2452298"/>
              <a:ext cx="6353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목표 달성 척도 활용의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5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가지 장점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CC88390-DF8A-473B-9EF9-760B19555674}"/>
                </a:ext>
              </a:extLst>
            </p:cNvPr>
            <p:cNvSpPr txBox="1"/>
            <p:nvPr/>
          </p:nvSpPr>
          <p:spPr>
            <a:xfrm>
              <a:off x="1396650" y="2863895"/>
              <a:ext cx="35049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융통성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(adaptability)</a:t>
              </a:r>
            </a:p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다용성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(versatility)</a:t>
              </a:r>
            </a:p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상호성 </a:t>
              </a:r>
              <a:r>
                <a:rPr lang="en-US" altLang="ko-KR" sz="16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(mutuality)</a:t>
              </a:r>
            </a:p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비교성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(comparability)</a:t>
              </a:r>
            </a:p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측정 정확성 </a:t>
              </a:r>
              <a:r>
                <a:rPr lang="en-US" altLang="ko-KR" sz="16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(measurement over time)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9F7EF6EA-4D22-4786-9773-01958A70DC2F}"/>
              </a:ext>
            </a:extLst>
          </p:cNvPr>
          <p:cNvSpPr/>
          <p:nvPr/>
        </p:nvSpPr>
        <p:spPr>
          <a:xfrm>
            <a:off x="3962233" y="5575300"/>
            <a:ext cx="188762" cy="273051"/>
          </a:xfrm>
          <a:prstGeom prst="downArrow">
            <a:avLst>
              <a:gd name="adj1" fmla="val 50000"/>
              <a:gd name="adj2" fmla="val 55719"/>
            </a:avLst>
          </a:prstGeom>
          <a:solidFill>
            <a:srgbClr val="AC7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 descr="꽃이(가) 표시된 사진&#10;&#10;자동 생성된 설명">
            <a:extLst>
              <a:ext uri="{FF2B5EF4-FFF2-40B4-BE49-F238E27FC236}">
                <a16:creationId xmlns:a16="http://schemas.microsoft.com/office/drawing/2014/main" id="{EE0FB87F-F87B-4867-BFDB-5F2FA9590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0667" r="45818" b="41515"/>
          <a:stretch/>
        </p:blipFill>
        <p:spPr>
          <a:xfrm>
            <a:off x="2495897" y="841277"/>
            <a:ext cx="681479" cy="8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0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1EEEC9-4E07-4693-89F9-84BD1FDBAF43}"/>
              </a:ext>
            </a:extLst>
          </p:cNvPr>
          <p:cNvSpPr/>
          <p:nvPr/>
        </p:nvSpPr>
        <p:spPr>
          <a:xfrm>
            <a:off x="1253619" y="2705662"/>
            <a:ext cx="9684759" cy="406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꽃, 식물이(가) 표시된 사진&#10;&#10;자동 생성된 설명">
            <a:extLst>
              <a:ext uri="{FF2B5EF4-FFF2-40B4-BE49-F238E27FC236}">
                <a16:creationId xmlns:a16="http://schemas.microsoft.com/office/drawing/2014/main" id="{6CCB804A-6282-43D6-B48F-516CB20E1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4" t="30060" r="38889" b="50667"/>
          <a:stretch/>
        </p:blipFill>
        <p:spPr>
          <a:xfrm rot="2166932">
            <a:off x="11318872" y="6016456"/>
            <a:ext cx="1632006" cy="137965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633EAF-DCA2-4B6D-B46C-13A8CC3E98BD}"/>
              </a:ext>
            </a:extLst>
          </p:cNvPr>
          <p:cNvGrpSpPr/>
          <p:nvPr/>
        </p:nvGrpSpPr>
        <p:grpSpPr>
          <a:xfrm>
            <a:off x="10335550" y="5358696"/>
            <a:ext cx="1982504" cy="1916514"/>
            <a:chOff x="10335550" y="5358696"/>
            <a:chExt cx="1982504" cy="1916514"/>
          </a:xfrm>
        </p:grpSpPr>
        <p:pic>
          <p:nvPicPr>
            <p:cNvPr id="32" name="그림 31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EA0FC9AE-C66C-4A14-BB7F-E566B4E23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4" t="30060" r="38889" b="50667"/>
            <a:stretch/>
          </p:blipFill>
          <p:spPr>
            <a:xfrm rot="8153866">
              <a:off x="10335550" y="5895560"/>
              <a:ext cx="1632006" cy="1379650"/>
            </a:xfrm>
            <a:prstGeom prst="rect">
              <a:avLst/>
            </a:prstGeom>
          </p:spPr>
        </p:pic>
        <p:pic>
          <p:nvPicPr>
            <p:cNvPr id="33" name="그림 32" descr="꽃, 식물이(가) 표시된 사진&#10;&#10;자동 생성된 설명">
              <a:extLst>
                <a:ext uri="{FF2B5EF4-FFF2-40B4-BE49-F238E27FC236}">
                  <a16:creationId xmlns:a16="http://schemas.microsoft.com/office/drawing/2014/main" id="{61880BEF-D4DA-419A-8697-4099BBF68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8" t="30712" r="42778" b="53046"/>
            <a:stretch/>
          </p:blipFill>
          <p:spPr>
            <a:xfrm rot="4047132">
              <a:off x="11156945" y="5443368"/>
              <a:ext cx="1245782" cy="107643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619196-D8E1-496B-8794-BDD4A196AFB4}"/>
              </a:ext>
            </a:extLst>
          </p:cNvPr>
          <p:cNvGrpSpPr/>
          <p:nvPr/>
        </p:nvGrpSpPr>
        <p:grpSpPr>
          <a:xfrm>
            <a:off x="185268" y="0"/>
            <a:ext cx="5609482" cy="1265612"/>
            <a:chOff x="185268" y="0"/>
            <a:chExt cx="5609482" cy="126561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84E716-23E1-405E-81BA-17A47D2A97F0}"/>
                </a:ext>
              </a:extLst>
            </p:cNvPr>
            <p:cNvSpPr txBox="1"/>
            <p:nvPr/>
          </p:nvSpPr>
          <p:spPr>
            <a:xfrm>
              <a:off x="817644" y="487129"/>
              <a:ext cx="4977106" cy="54784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32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5400" dirty="0">
                  <a:solidFill>
                    <a:srgbClr val="AC7649"/>
                  </a:solidFill>
                </a:rPr>
                <a:t>02. </a:t>
              </a:r>
              <a:r>
                <a:rPr lang="ko-KR" altLang="en-US" sz="5400" dirty="0">
                  <a:solidFill>
                    <a:srgbClr val="AC7649"/>
                  </a:solidFill>
                </a:rPr>
                <a:t>프로젝트 소개 </a:t>
              </a:r>
              <a:r>
                <a:rPr lang="en-US" altLang="ko-KR" sz="2400" dirty="0">
                  <a:solidFill>
                    <a:srgbClr val="AC7649"/>
                  </a:solidFill>
                </a:rPr>
                <a:t>– </a:t>
              </a:r>
              <a:r>
                <a:rPr lang="ko-KR" altLang="en-US" sz="2400" dirty="0">
                  <a:solidFill>
                    <a:srgbClr val="AC7649"/>
                  </a:solidFill>
                </a:rPr>
                <a:t>선행기술 조사 </a:t>
              </a:r>
              <a:r>
                <a:rPr lang="en-US" altLang="ko-KR" sz="2400" dirty="0">
                  <a:solidFill>
                    <a:srgbClr val="AC7649"/>
                  </a:solidFill>
                </a:rPr>
                <a:t>( </a:t>
              </a:r>
              <a:r>
                <a:rPr lang="ko-KR" altLang="en-US" sz="2400" dirty="0">
                  <a:solidFill>
                    <a:srgbClr val="AC7649"/>
                  </a:solidFill>
                </a:rPr>
                <a:t>특허 </a:t>
              </a:r>
              <a:r>
                <a:rPr lang="en-US" altLang="ko-KR" sz="2400" dirty="0">
                  <a:solidFill>
                    <a:srgbClr val="AC7649"/>
                  </a:solidFill>
                </a:rPr>
                <a:t>)</a:t>
              </a:r>
              <a:endParaRPr lang="ko-KR" altLang="en-US" sz="5400" dirty="0">
                <a:solidFill>
                  <a:srgbClr val="AC7649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9040DF2-313C-426A-9860-745EA8A288BB}"/>
                </a:ext>
              </a:extLst>
            </p:cNvPr>
            <p:cNvGrpSpPr/>
            <p:nvPr/>
          </p:nvGrpSpPr>
          <p:grpSpPr>
            <a:xfrm rot="10800000">
              <a:off x="185268" y="0"/>
              <a:ext cx="881772" cy="1265612"/>
              <a:chOff x="3340489" y="-40108"/>
              <a:chExt cx="881772" cy="1265612"/>
            </a:xfrm>
          </p:grpSpPr>
          <p:pic>
            <p:nvPicPr>
              <p:cNvPr id="43" name="그림 42" descr="꽃, 식물이(가) 표시된 사진&#10;&#10;자동 생성된 설명">
                <a:extLst>
                  <a:ext uri="{FF2B5EF4-FFF2-40B4-BE49-F238E27FC236}">
                    <a16:creationId xmlns:a16="http://schemas.microsoft.com/office/drawing/2014/main" id="{9EF8E57F-FE66-4E24-BBD7-8409B74C09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14" t="30060" r="38889" b="50667"/>
              <a:stretch/>
            </p:blipFill>
            <p:spPr>
              <a:xfrm rot="7611295">
                <a:off x="3347927" y="351170"/>
                <a:ext cx="934025" cy="814643"/>
              </a:xfrm>
              <a:prstGeom prst="rect">
                <a:avLst/>
              </a:prstGeom>
            </p:spPr>
          </p:pic>
          <p:pic>
            <p:nvPicPr>
              <p:cNvPr id="45" name="그림 44" descr="꽃, 식물이(가) 표시된 사진&#10;&#10;자동 생성된 설명">
                <a:extLst>
                  <a:ext uri="{FF2B5EF4-FFF2-40B4-BE49-F238E27FC236}">
                    <a16:creationId xmlns:a16="http://schemas.microsoft.com/office/drawing/2014/main" id="{9104CAEB-7BD9-4297-A913-598DD39B1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58" t="30712" r="42778" b="53046"/>
              <a:stretch/>
            </p:blipFill>
            <p:spPr>
              <a:xfrm rot="4047132">
                <a:off x="3284137" y="16244"/>
                <a:ext cx="829105" cy="716401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D97D61-13B1-4F3E-8AFE-5E092C0FF2A9}"/>
              </a:ext>
            </a:extLst>
          </p:cNvPr>
          <p:cNvGrpSpPr/>
          <p:nvPr/>
        </p:nvGrpSpPr>
        <p:grpSpPr>
          <a:xfrm>
            <a:off x="1010010" y="1450212"/>
            <a:ext cx="9994201" cy="236193"/>
            <a:chOff x="1010010" y="1508087"/>
            <a:chExt cx="9994201" cy="236193"/>
          </a:xfrm>
        </p:grpSpPr>
        <p:sp>
          <p:nvSpPr>
            <p:cNvPr id="18" name="갈매기형 수장 1">
              <a:extLst>
                <a:ext uri="{FF2B5EF4-FFF2-40B4-BE49-F238E27FC236}">
                  <a16:creationId xmlns:a16="http://schemas.microsoft.com/office/drawing/2014/main" id="{23ED3546-F296-4EE1-960E-F1466A6686EB}"/>
                </a:ext>
              </a:extLst>
            </p:cNvPr>
            <p:cNvSpPr/>
            <p:nvPr/>
          </p:nvSpPr>
          <p:spPr>
            <a:xfrm>
              <a:off x="1010010" y="1508087"/>
              <a:ext cx="3359086" cy="225610"/>
            </a:xfrm>
            <a:prstGeom prst="chevron">
              <a:avLst/>
            </a:prstGeom>
            <a:solidFill>
              <a:srgbClr val="D56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갈매기형 수장 38">
              <a:extLst>
                <a:ext uri="{FF2B5EF4-FFF2-40B4-BE49-F238E27FC236}">
                  <a16:creationId xmlns:a16="http://schemas.microsoft.com/office/drawing/2014/main" id="{43C2ED27-0CB4-481F-BE12-30F14E4A61AA}"/>
                </a:ext>
              </a:extLst>
            </p:cNvPr>
            <p:cNvSpPr/>
            <p:nvPr/>
          </p:nvSpPr>
          <p:spPr>
            <a:xfrm>
              <a:off x="4317941" y="1508087"/>
              <a:ext cx="3359085" cy="236193"/>
            </a:xfrm>
            <a:prstGeom prst="chevron">
              <a:avLst/>
            </a:prstGeom>
            <a:solidFill>
              <a:srgbClr val="F8CC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갈매기형 수장 39">
              <a:extLst>
                <a:ext uri="{FF2B5EF4-FFF2-40B4-BE49-F238E27FC236}">
                  <a16:creationId xmlns:a16="http://schemas.microsoft.com/office/drawing/2014/main" id="{41CBFA59-2215-4C8F-A71F-A6C730A05C30}"/>
                </a:ext>
              </a:extLst>
            </p:cNvPr>
            <p:cNvSpPr/>
            <p:nvPr/>
          </p:nvSpPr>
          <p:spPr>
            <a:xfrm>
              <a:off x="7645127" y="1521276"/>
              <a:ext cx="3359084" cy="199231"/>
            </a:xfrm>
            <a:prstGeom prst="chevron">
              <a:avLst/>
            </a:prstGeom>
            <a:solidFill>
              <a:srgbClr val="8BBD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8" name="그림 7" descr="꽃이(가) 표시된 사진&#10;&#10;자동 생성된 설명">
            <a:extLst>
              <a:ext uri="{FF2B5EF4-FFF2-40B4-BE49-F238E27FC236}">
                <a16:creationId xmlns:a16="http://schemas.microsoft.com/office/drawing/2014/main" id="{615DE5F8-9A37-4AAD-B044-07E2B29DD9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0667" r="45818" b="41515"/>
          <a:stretch/>
        </p:blipFill>
        <p:spPr>
          <a:xfrm>
            <a:off x="5755260" y="841277"/>
            <a:ext cx="681479" cy="8714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481B0F-B7CB-4394-943F-38EB1ACF55A0}"/>
              </a:ext>
            </a:extLst>
          </p:cNvPr>
          <p:cNvGrpSpPr/>
          <p:nvPr/>
        </p:nvGrpSpPr>
        <p:grpSpPr>
          <a:xfrm>
            <a:off x="1253618" y="2695079"/>
            <a:ext cx="9684759" cy="4109756"/>
            <a:chOff x="1319452" y="2695079"/>
            <a:chExt cx="9684759" cy="41097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0B9D0B-79D3-45BB-B844-69AC98996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9452" y="2844421"/>
              <a:ext cx="3426722" cy="350194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B92EEB7-9E6C-4828-B82A-C811C7D27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10" r="444" b="6618"/>
            <a:stretch/>
          </p:blipFill>
          <p:spPr>
            <a:xfrm>
              <a:off x="4612357" y="2695079"/>
              <a:ext cx="3411503" cy="393432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E6B19AC-6341-4B4E-A7AD-9B2414703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9002" y="3302317"/>
              <a:ext cx="3115209" cy="280127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9B83AF-EAE0-46ED-BD2B-5EF6E94E52A1}"/>
                </a:ext>
              </a:extLst>
            </p:cNvPr>
            <p:cNvSpPr txBox="1"/>
            <p:nvPr/>
          </p:nvSpPr>
          <p:spPr>
            <a:xfrm>
              <a:off x="1617212" y="6318545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8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(10-2019-7020275)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DA03AD-3D8C-4727-B211-0A59840E2CCD}"/>
                </a:ext>
              </a:extLst>
            </p:cNvPr>
            <p:cNvSpPr txBox="1"/>
            <p:nvPr/>
          </p:nvSpPr>
          <p:spPr>
            <a:xfrm>
              <a:off x="5826649" y="6435503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(10-2016-0152733)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B9C5AA-B8C1-4F5A-882E-410CE090986D}"/>
                </a:ext>
              </a:extLst>
            </p:cNvPr>
            <p:cNvSpPr txBox="1"/>
            <p:nvPr/>
          </p:nvSpPr>
          <p:spPr>
            <a:xfrm>
              <a:off x="8190811" y="5880562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rgbClr val="E7E6E6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(10-2018-0076222)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075DD71-91C5-4DA4-B98E-46861344587F}"/>
              </a:ext>
            </a:extLst>
          </p:cNvPr>
          <p:cNvSpPr txBox="1"/>
          <p:nvPr/>
        </p:nvSpPr>
        <p:spPr>
          <a:xfrm>
            <a:off x="1067039" y="1804181"/>
            <a:ext cx="7641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할 일 목록에 대한 알림을 제공하는 방법 및 시스템 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(10-2019-7020275)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공유 방법 및 이를 지원하는 전자 장치 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(10-2016-0152733)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내에서 가치를 공유하고 거래하는 기술 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(10-2018-0076222)</a:t>
            </a:r>
          </a:p>
        </p:txBody>
      </p:sp>
    </p:spTree>
    <p:extLst>
      <p:ext uri="{BB962C8B-B14F-4D97-AF65-F5344CB8AC3E}">
        <p14:creationId xmlns:p14="http://schemas.microsoft.com/office/powerpoint/2010/main" val="1920011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6099DF1-E427-4360-AD55-63E257075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0929"/>
          <a:stretch/>
        </p:blipFill>
        <p:spPr>
          <a:xfrm>
            <a:off x="8752301" y="2829599"/>
            <a:ext cx="2008997" cy="35872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8A1E07-873C-44EB-8EF9-E49DA20BD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9"/>
          <a:stretch/>
        </p:blipFill>
        <p:spPr>
          <a:xfrm>
            <a:off x="8752302" y="2835819"/>
            <a:ext cx="2008998" cy="3576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A802B1-A45F-4F9E-8BDE-01FF9C8F5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2" y="2829600"/>
            <a:ext cx="3969730" cy="35872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1902FE-F015-4780-94C9-40869129E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34" y="2829599"/>
            <a:ext cx="3969731" cy="3714607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C0C1E45C-8231-4294-95C8-B4AC1F232BF1}"/>
              </a:ext>
            </a:extLst>
          </p:cNvPr>
          <p:cNvGrpSpPr/>
          <p:nvPr/>
        </p:nvGrpSpPr>
        <p:grpSpPr>
          <a:xfrm>
            <a:off x="1010010" y="1450212"/>
            <a:ext cx="9994201" cy="236193"/>
            <a:chOff x="1010010" y="1508087"/>
            <a:chExt cx="9994201" cy="236193"/>
          </a:xfrm>
        </p:grpSpPr>
        <p:sp>
          <p:nvSpPr>
            <p:cNvPr id="4" name="갈매기형 수장 1">
              <a:extLst>
                <a:ext uri="{FF2B5EF4-FFF2-40B4-BE49-F238E27FC236}">
                  <a16:creationId xmlns:a16="http://schemas.microsoft.com/office/drawing/2014/main" id="{FB59ED25-E5AA-486A-BCE5-C378969D3C2C}"/>
                </a:ext>
              </a:extLst>
            </p:cNvPr>
            <p:cNvSpPr/>
            <p:nvPr/>
          </p:nvSpPr>
          <p:spPr>
            <a:xfrm>
              <a:off x="1010010" y="1508087"/>
              <a:ext cx="3359086" cy="225610"/>
            </a:xfrm>
            <a:prstGeom prst="chevron">
              <a:avLst/>
            </a:prstGeom>
            <a:solidFill>
              <a:srgbClr val="D56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갈매기형 수장 38">
              <a:extLst>
                <a:ext uri="{FF2B5EF4-FFF2-40B4-BE49-F238E27FC236}">
                  <a16:creationId xmlns:a16="http://schemas.microsoft.com/office/drawing/2014/main" id="{D0A32DE1-5EDF-41A2-8A82-08DC3FC4BCF2}"/>
                </a:ext>
              </a:extLst>
            </p:cNvPr>
            <p:cNvSpPr/>
            <p:nvPr/>
          </p:nvSpPr>
          <p:spPr>
            <a:xfrm>
              <a:off x="4317941" y="1508087"/>
              <a:ext cx="3359085" cy="236193"/>
            </a:xfrm>
            <a:prstGeom prst="chevron">
              <a:avLst/>
            </a:prstGeom>
            <a:solidFill>
              <a:srgbClr val="F8CC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갈매기형 수장 39">
              <a:extLst>
                <a:ext uri="{FF2B5EF4-FFF2-40B4-BE49-F238E27FC236}">
                  <a16:creationId xmlns:a16="http://schemas.microsoft.com/office/drawing/2014/main" id="{48EADB65-BC1A-4A83-9B05-74F486E48FAB}"/>
                </a:ext>
              </a:extLst>
            </p:cNvPr>
            <p:cNvSpPr/>
            <p:nvPr/>
          </p:nvSpPr>
          <p:spPr>
            <a:xfrm>
              <a:off x="7645127" y="1521276"/>
              <a:ext cx="3359084" cy="199231"/>
            </a:xfrm>
            <a:prstGeom prst="chevron">
              <a:avLst/>
            </a:prstGeom>
            <a:solidFill>
              <a:srgbClr val="8BBD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235BBAD-3218-4E3A-B9E7-E939617FAAA7}"/>
              </a:ext>
            </a:extLst>
          </p:cNvPr>
          <p:cNvGrpSpPr/>
          <p:nvPr/>
        </p:nvGrpSpPr>
        <p:grpSpPr>
          <a:xfrm>
            <a:off x="185268" y="0"/>
            <a:ext cx="6124092" cy="1265612"/>
            <a:chOff x="185268" y="0"/>
            <a:chExt cx="6124092" cy="126561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84E716-23E1-405E-81BA-17A47D2A97F0}"/>
                </a:ext>
              </a:extLst>
            </p:cNvPr>
            <p:cNvSpPr txBox="1"/>
            <p:nvPr/>
          </p:nvSpPr>
          <p:spPr>
            <a:xfrm>
              <a:off x="679415" y="487129"/>
              <a:ext cx="5629945" cy="54784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ko-K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3200">
                  <a:solidFill>
                    <a:schemeClr val="accent4">
                      <a:lumMod val="75000"/>
                    </a:schemeClr>
                  </a:solidFill>
                  <a:latin typeface="상상토끼 꽃길" panose="02020603020101020101" pitchFamily="18" charset="-127"/>
                  <a:ea typeface="상상토끼 꽃길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5400" dirty="0">
                  <a:solidFill>
                    <a:srgbClr val="AC7649"/>
                  </a:solidFill>
                </a:rPr>
                <a:t>02. </a:t>
              </a:r>
              <a:r>
                <a:rPr lang="ko-KR" altLang="en-US" sz="5400" dirty="0">
                  <a:solidFill>
                    <a:srgbClr val="AC7649"/>
                  </a:solidFill>
                </a:rPr>
                <a:t>프로젝트 소개 </a:t>
              </a:r>
              <a:r>
                <a:rPr lang="en-US" altLang="ko-KR" sz="2400" dirty="0">
                  <a:solidFill>
                    <a:srgbClr val="AC7649"/>
                  </a:solidFill>
                </a:rPr>
                <a:t>– </a:t>
              </a:r>
              <a:r>
                <a:rPr lang="ko-KR" altLang="en-US" sz="2400" dirty="0">
                  <a:solidFill>
                    <a:srgbClr val="AC7649"/>
                  </a:solidFill>
                </a:rPr>
                <a:t>선행기술 조사 </a:t>
              </a:r>
              <a:r>
                <a:rPr lang="en-US" altLang="ko-KR" sz="2400" dirty="0">
                  <a:solidFill>
                    <a:srgbClr val="AC7649"/>
                  </a:solidFill>
                </a:rPr>
                <a:t>( </a:t>
              </a:r>
              <a:r>
                <a:rPr lang="ko-KR" altLang="en-US" sz="2400" dirty="0">
                  <a:solidFill>
                    <a:srgbClr val="AC7649"/>
                  </a:solidFill>
                </a:rPr>
                <a:t>상용제품 </a:t>
              </a:r>
              <a:r>
                <a:rPr lang="en-US" altLang="ko-KR" sz="2400" dirty="0">
                  <a:solidFill>
                    <a:srgbClr val="AC7649"/>
                  </a:solidFill>
                </a:rPr>
                <a:t>)</a:t>
              </a:r>
              <a:endParaRPr lang="ko-KR" altLang="en-US" sz="5400" dirty="0">
                <a:solidFill>
                  <a:srgbClr val="AC7649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9040DF2-313C-426A-9860-745EA8A288BB}"/>
                </a:ext>
              </a:extLst>
            </p:cNvPr>
            <p:cNvGrpSpPr/>
            <p:nvPr/>
          </p:nvGrpSpPr>
          <p:grpSpPr>
            <a:xfrm rot="10800000">
              <a:off x="185268" y="0"/>
              <a:ext cx="881772" cy="1265612"/>
              <a:chOff x="3340489" y="-40108"/>
              <a:chExt cx="881772" cy="1265612"/>
            </a:xfrm>
          </p:grpSpPr>
          <p:pic>
            <p:nvPicPr>
              <p:cNvPr id="43" name="그림 42" descr="꽃, 식물이(가) 표시된 사진&#10;&#10;자동 생성된 설명">
                <a:extLst>
                  <a:ext uri="{FF2B5EF4-FFF2-40B4-BE49-F238E27FC236}">
                    <a16:creationId xmlns:a16="http://schemas.microsoft.com/office/drawing/2014/main" id="{9EF8E57F-FE66-4E24-BBD7-8409B74C09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14" t="30060" r="38889" b="50667"/>
              <a:stretch/>
            </p:blipFill>
            <p:spPr>
              <a:xfrm rot="7611295">
                <a:off x="3347927" y="351170"/>
                <a:ext cx="934025" cy="814643"/>
              </a:xfrm>
              <a:prstGeom prst="rect">
                <a:avLst/>
              </a:prstGeom>
            </p:spPr>
          </p:pic>
          <p:pic>
            <p:nvPicPr>
              <p:cNvPr id="45" name="그림 44" descr="꽃, 식물이(가) 표시된 사진&#10;&#10;자동 생성된 설명">
                <a:extLst>
                  <a:ext uri="{FF2B5EF4-FFF2-40B4-BE49-F238E27FC236}">
                    <a16:creationId xmlns:a16="http://schemas.microsoft.com/office/drawing/2014/main" id="{9104CAEB-7BD9-4297-A913-598DD39B1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58" t="30712" r="42778" b="53046"/>
              <a:stretch/>
            </p:blipFill>
            <p:spPr>
              <a:xfrm rot="4047132">
                <a:off x="3284137" y="16244"/>
                <a:ext cx="829105" cy="716401"/>
              </a:xfrm>
              <a:prstGeom prst="rect">
                <a:avLst/>
              </a:prstGeom>
            </p:spPr>
          </p:pic>
        </p:grpSp>
      </p:grpSp>
      <p:pic>
        <p:nvPicPr>
          <p:cNvPr id="60" name="그림 59" descr="꽃이(가) 표시된 사진&#10;&#10;자동 생성된 설명">
            <a:extLst>
              <a:ext uri="{FF2B5EF4-FFF2-40B4-BE49-F238E27FC236}">
                <a16:creationId xmlns:a16="http://schemas.microsoft.com/office/drawing/2014/main" id="{EE0FB87F-F87B-4867-BFDB-5F2FA95908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0667" r="45818" b="41515"/>
          <a:stretch/>
        </p:blipFill>
        <p:spPr>
          <a:xfrm>
            <a:off x="8999879" y="793184"/>
            <a:ext cx="681479" cy="871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40BA24-0822-4A44-99D4-1623C66F4A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7" r="53094"/>
          <a:stretch/>
        </p:blipFill>
        <p:spPr>
          <a:xfrm>
            <a:off x="1169717" y="2829600"/>
            <a:ext cx="2264149" cy="35920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94254-BFB5-4EA8-A41A-293FF17C73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185" r="3156"/>
          <a:stretch/>
        </p:blipFill>
        <p:spPr>
          <a:xfrm>
            <a:off x="1169717" y="2829599"/>
            <a:ext cx="2264149" cy="35920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8C09EE-369C-4AD5-87E1-EFB2EEB82146}"/>
              </a:ext>
            </a:extLst>
          </p:cNvPr>
          <p:cNvSpPr txBox="1"/>
          <p:nvPr/>
        </p:nvSpPr>
        <p:spPr>
          <a:xfrm>
            <a:off x="1369792" y="1848603"/>
            <a:ext cx="1930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 err="1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하비티카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Habitica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41186-9EA7-45EE-9F0E-CE96233DDC51}"/>
              </a:ext>
            </a:extLst>
          </p:cNvPr>
          <p:cNvSpPr txBox="1"/>
          <p:nvPr/>
        </p:nvSpPr>
        <p:spPr>
          <a:xfrm>
            <a:off x="5426601" y="1848603"/>
            <a:ext cx="124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Way of life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CFFF1-7151-48F7-B972-626CA5156192}"/>
              </a:ext>
            </a:extLst>
          </p:cNvPr>
          <p:cNvSpPr txBox="1"/>
          <p:nvPr/>
        </p:nvSpPr>
        <p:spPr>
          <a:xfrm>
            <a:off x="8295376" y="1848603"/>
            <a:ext cx="3001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Super habit tracker &amp; streaks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FC82AF-71CD-461B-A4AB-3040417EE3E0}"/>
              </a:ext>
            </a:extLst>
          </p:cNvPr>
          <p:cNvSpPr txBox="1"/>
          <p:nvPr/>
        </p:nvSpPr>
        <p:spPr>
          <a:xfrm>
            <a:off x="399365" y="2271649"/>
            <a:ext cx="396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“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새로운 방식의 동기부여와 보상제도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74342-42AF-40CC-B5FE-8E5BC625BB4B}"/>
              </a:ext>
            </a:extLst>
          </p:cNvPr>
          <p:cNvSpPr txBox="1"/>
          <p:nvPr/>
        </p:nvSpPr>
        <p:spPr>
          <a:xfrm>
            <a:off x="4079539" y="2276569"/>
            <a:ext cx="392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한 주간의 진행상황이 한눈에 보이는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UI”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27C11-AFDF-4367-9875-BBB6B83464BB}"/>
              </a:ext>
            </a:extLst>
          </p:cNvPr>
          <p:cNvSpPr txBox="1"/>
          <p:nvPr/>
        </p:nvSpPr>
        <p:spPr>
          <a:xfrm>
            <a:off x="8043382" y="2298124"/>
            <a:ext cx="381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“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해빗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트래커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본연의 기능에 집중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＂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7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655</Words>
  <Application>Microsoft Office PowerPoint</Application>
  <PresentationFormat>와이드스크린</PresentationFormat>
  <Paragraphs>151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상상토끼 꽃길</vt:lpstr>
      <vt:lpstr>맑은 고딕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elephant890@naver.com</dc:creator>
  <cp:lastModifiedBy>elephant890@naver.com</cp:lastModifiedBy>
  <cp:revision>50</cp:revision>
  <dcterms:created xsi:type="dcterms:W3CDTF">2020-10-16T12:35:29Z</dcterms:created>
  <dcterms:modified xsi:type="dcterms:W3CDTF">2020-10-21T06:11:55Z</dcterms:modified>
</cp:coreProperties>
</file>